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92" r:id="rId3"/>
    <p:sldId id="284" r:id="rId4"/>
    <p:sldId id="285" r:id="rId5"/>
    <p:sldId id="293" r:id="rId6"/>
    <p:sldId id="286" r:id="rId7"/>
    <p:sldId id="273" r:id="rId8"/>
    <p:sldId id="290" r:id="rId9"/>
    <p:sldId id="270" r:id="rId10"/>
    <p:sldId id="271" r:id="rId11"/>
    <p:sldId id="272" r:id="rId12"/>
    <p:sldId id="291" r:id="rId13"/>
    <p:sldId id="298" r:id="rId14"/>
    <p:sldId id="303" r:id="rId15"/>
    <p:sldId id="299" r:id="rId16"/>
    <p:sldId id="300" r:id="rId17"/>
    <p:sldId id="301" r:id="rId18"/>
    <p:sldId id="302" r:id="rId19"/>
    <p:sldId id="306" r:id="rId20"/>
    <p:sldId id="294" r:id="rId21"/>
    <p:sldId id="257" r:id="rId22"/>
    <p:sldId id="296" r:id="rId23"/>
    <p:sldId id="260" r:id="rId24"/>
    <p:sldId id="261" r:id="rId25"/>
    <p:sldId id="267" r:id="rId26"/>
    <p:sldId id="268" r:id="rId27"/>
    <p:sldId id="269" r:id="rId28"/>
    <p:sldId id="297" r:id="rId29"/>
    <p:sldId id="262" r:id="rId30"/>
    <p:sldId id="263" r:id="rId31"/>
    <p:sldId id="264" r:id="rId32"/>
    <p:sldId id="265" r:id="rId33"/>
    <p:sldId id="266" r:id="rId34"/>
    <p:sldId id="304" r:id="rId35"/>
    <p:sldId id="281" r:id="rId36"/>
    <p:sldId id="283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E6CD9-8933-4527-B557-8A93CF25F148}" type="doc">
      <dgm:prSet loTypeId="urn:microsoft.com/office/officeart/2008/layout/AlternatingHexagons" loCatId="list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2FDABEDA-067D-4772-8F4C-482EA9263D23}">
      <dgm:prSet phldrT="[Texte]"/>
      <dgm:spPr/>
      <dgm:t>
        <a:bodyPr/>
        <a:lstStyle/>
        <a:p>
          <a:r>
            <a:rPr lang="fr-FR" dirty="0"/>
            <a:t>Même heure même endroit </a:t>
          </a:r>
        </a:p>
      </dgm:t>
    </dgm:pt>
    <dgm:pt modelId="{59673680-E1C4-4BA6-882F-CB62C83F4BC9}" type="parTrans" cxnId="{4396E942-E988-436D-B449-39BAAC3560CF}">
      <dgm:prSet/>
      <dgm:spPr/>
      <dgm:t>
        <a:bodyPr/>
        <a:lstStyle/>
        <a:p>
          <a:endParaRPr lang="fr-FR"/>
        </a:p>
      </dgm:t>
    </dgm:pt>
    <dgm:pt modelId="{512BB9E6-81D9-4996-B788-8977F22A5B15}" type="sibTrans" cxnId="{4396E942-E988-436D-B449-39BAAC3560CF}">
      <dgm:prSet/>
      <dgm:spPr/>
      <dgm:t>
        <a:bodyPr/>
        <a:lstStyle/>
        <a:p>
          <a:r>
            <a:rPr lang="fr-FR" dirty="0"/>
            <a:t>15 min maximum</a:t>
          </a:r>
        </a:p>
      </dgm:t>
    </dgm:pt>
    <dgm:pt modelId="{B5BBB1EC-F414-48F6-8026-0D2E648904EF}">
      <dgm:prSet phldrT="[Texte]"/>
      <dgm:spPr/>
      <dgm:t>
        <a:bodyPr/>
        <a:lstStyle/>
        <a:p>
          <a:endParaRPr lang="fr-FR" dirty="0"/>
        </a:p>
      </dgm:t>
    </dgm:pt>
    <dgm:pt modelId="{4D38776A-4329-4F5E-BB81-C3AAE98C16D9}" type="parTrans" cxnId="{205D9D5C-7B87-4CF0-AF1E-DD7F37433DD5}">
      <dgm:prSet/>
      <dgm:spPr/>
      <dgm:t>
        <a:bodyPr/>
        <a:lstStyle/>
        <a:p>
          <a:endParaRPr lang="fr-FR"/>
        </a:p>
      </dgm:t>
    </dgm:pt>
    <dgm:pt modelId="{DC52CF0F-FC81-4EB7-A0D4-EAC5E79733D0}" type="sibTrans" cxnId="{205D9D5C-7B87-4CF0-AF1E-DD7F37433DD5}">
      <dgm:prSet/>
      <dgm:spPr/>
      <dgm:t>
        <a:bodyPr/>
        <a:lstStyle/>
        <a:p>
          <a:endParaRPr lang="fr-FR"/>
        </a:p>
      </dgm:t>
    </dgm:pt>
    <dgm:pt modelId="{E261022C-B1C8-4F0C-BD60-5864299A15ED}">
      <dgm:prSet phldrT="[Texte]"/>
      <dgm:spPr/>
      <dgm:t>
        <a:bodyPr/>
        <a:lstStyle/>
        <a:p>
          <a:r>
            <a:rPr lang="fr-FR" dirty="0"/>
            <a:t>Synchro quotidienne</a:t>
          </a:r>
        </a:p>
      </dgm:t>
    </dgm:pt>
    <dgm:pt modelId="{8851DD38-187A-4919-999A-E31C83B31A0B}" type="parTrans" cxnId="{2C2F092E-9D18-40FA-B05B-C7E5BF282441}">
      <dgm:prSet/>
      <dgm:spPr/>
      <dgm:t>
        <a:bodyPr/>
        <a:lstStyle/>
        <a:p>
          <a:endParaRPr lang="fr-FR"/>
        </a:p>
      </dgm:t>
    </dgm:pt>
    <dgm:pt modelId="{A54B59E2-A4DD-4A4B-B079-8D351DE27A4F}" type="sibTrans" cxnId="{2C2F092E-9D18-40FA-B05B-C7E5BF282441}">
      <dgm:prSet custT="1"/>
      <dgm:spPr/>
      <dgm:t>
        <a:bodyPr/>
        <a:lstStyle/>
        <a:p>
          <a:r>
            <a:rPr lang="fr-FR" sz="1600" dirty="0"/>
            <a:t>Ce que j’ai fait hier</a:t>
          </a:r>
        </a:p>
      </dgm:t>
    </dgm:pt>
    <dgm:pt modelId="{E91A39C1-3CF5-4456-8539-B62AA47E47E9}">
      <dgm:prSet phldrT="[Texte]" custT="1"/>
      <dgm:spPr/>
      <dgm:t>
        <a:bodyPr/>
        <a:lstStyle/>
        <a:p>
          <a:r>
            <a:rPr lang="fr-FR" sz="1100" dirty="0"/>
            <a:t>Ce que je vais faire aujourd’hui</a:t>
          </a:r>
        </a:p>
      </dgm:t>
    </dgm:pt>
    <dgm:pt modelId="{50D437D7-2A50-48F1-B9CB-030EF49E842C}" type="parTrans" cxnId="{D81271A6-0727-4B46-BDDC-D5E91C50A435}">
      <dgm:prSet/>
      <dgm:spPr/>
      <dgm:t>
        <a:bodyPr/>
        <a:lstStyle/>
        <a:p>
          <a:endParaRPr lang="fr-FR"/>
        </a:p>
      </dgm:t>
    </dgm:pt>
    <dgm:pt modelId="{35D395BD-58C0-47B9-96AE-69FE8262C931}" type="sibTrans" cxnId="{D81271A6-0727-4B46-BDDC-D5E91C50A435}">
      <dgm:prSet/>
      <dgm:spPr/>
      <dgm:t>
        <a:bodyPr/>
        <a:lstStyle/>
        <a:p>
          <a:r>
            <a:rPr lang="fr-FR" dirty="0"/>
            <a:t>Mes obstacles</a:t>
          </a:r>
        </a:p>
      </dgm:t>
    </dgm:pt>
    <dgm:pt modelId="{5E8E9B25-A276-4604-B907-2DAD7D8B5D8B}" type="pres">
      <dgm:prSet presAssocID="{ED8E6CD9-8933-4527-B557-8A93CF25F148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1A6B5E94-BFB5-48A6-8E7F-F8C97C2A3167}" type="pres">
      <dgm:prSet presAssocID="{2FDABEDA-067D-4772-8F4C-482EA9263D23}" presName="composite" presStyleCnt="0"/>
      <dgm:spPr/>
    </dgm:pt>
    <dgm:pt modelId="{8988D68E-D30C-4FE3-B746-577E15594FDC}" type="pres">
      <dgm:prSet presAssocID="{2FDABEDA-067D-4772-8F4C-482EA9263D2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5CC2A44-F94E-4185-9173-FDC2441CB73A}" type="pres">
      <dgm:prSet presAssocID="{2FDABEDA-067D-4772-8F4C-482EA9263D2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48D95F2-3EB6-45F0-A28E-4899FDC72D64}" type="pres">
      <dgm:prSet presAssocID="{2FDABEDA-067D-4772-8F4C-482EA9263D23}" presName="BalanceSpacing" presStyleCnt="0"/>
      <dgm:spPr/>
    </dgm:pt>
    <dgm:pt modelId="{4CF11CD4-00A8-4BDC-B3CE-8E7584C1F569}" type="pres">
      <dgm:prSet presAssocID="{2FDABEDA-067D-4772-8F4C-482EA9263D23}" presName="BalanceSpacing1" presStyleCnt="0"/>
      <dgm:spPr/>
    </dgm:pt>
    <dgm:pt modelId="{4DCF65E9-6D6D-4783-86F3-BEA0F5B1E145}" type="pres">
      <dgm:prSet presAssocID="{512BB9E6-81D9-4996-B788-8977F22A5B15}" presName="Accent1Text" presStyleLbl="node1" presStyleIdx="1" presStyleCnt="6"/>
      <dgm:spPr/>
      <dgm:t>
        <a:bodyPr/>
        <a:lstStyle/>
        <a:p>
          <a:endParaRPr lang="fr-FR"/>
        </a:p>
      </dgm:t>
    </dgm:pt>
    <dgm:pt modelId="{2A24EBCC-4F21-4559-A560-8FAB49CD3988}" type="pres">
      <dgm:prSet presAssocID="{512BB9E6-81D9-4996-B788-8977F22A5B15}" presName="spaceBetweenRectangles" presStyleCnt="0"/>
      <dgm:spPr/>
    </dgm:pt>
    <dgm:pt modelId="{42B5C6F9-902B-46D2-90A9-86D4919447DA}" type="pres">
      <dgm:prSet presAssocID="{E261022C-B1C8-4F0C-BD60-5864299A15ED}" presName="composite" presStyleCnt="0"/>
      <dgm:spPr/>
    </dgm:pt>
    <dgm:pt modelId="{5C708402-F18C-4319-A3A9-519F2B0CCF13}" type="pres">
      <dgm:prSet presAssocID="{E261022C-B1C8-4F0C-BD60-5864299A15E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514E36-39ED-4035-89EC-7568E18471F6}" type="pres">
      <dgm:prSet presAssocID="{E261022C-B1C8-4F0C-BD60-5864299A15E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013B6EC-7F88-4756-97E2-DFCD162B9FCC}" type="pres">
      <dgm:prSet presAssocID="{E261022C-B1C8-4F0C-BD60-5864299A15ED}" presName="BalanceSpacing" presStyleCnt="0"/>
      <dgm:spPr/>
    </dgm:pt>
    <dgm:pt modelId="{73AFE167-8FA2-42DE-8DBB-C7415342F558}" type="pres">
      <dgm:prSet presAssocID="{E261022C-B1C8-4F0C-BD60-5864299A15ED}" presName="BalanceSpacing1" presStyleCnt="0"/>
      <dgm:spPr/>
    </dgm:pt>
    <dgm:pt modelId="{B08F5577-9C22-404E-B272-F2AB12E58089}" type="pres">
      <dgm:prSet presAssocID="{A54B59E2-A4DD-4A4B-B079-8D351DE27A4F}" presName="Accent1Text" presStyleLbl="node1" presStyleIdx="3" presStyleCnt="6" custLinFactNeighborX="747" custLinFactNeighborY="0"/>
      <dgm:spPr/>
      <dgm:t>
        <a:bodyPr/>
        <a:lstStyle/>
        <a:p>
          <a:endParaRPr lang="fr-FR"/>
        </a:p>
      </dgm:t>
    </dgm:pt>
    <dgm:pt modelId="{127FC74F-1530-4C25-B798-0DB64E293A31}" type="pres">
      <dgm:prSet presAssocID="{A54B59E2-A4DD-4A4B-B079-8D351DE27A4F}" presName="spaceBetweenRectangles" presStyleCnt="0"/>
      <dgm:spPr/>
    </dgm:pt>
    <dgm:pt modelId="{87180539-8316-44E2-9D50-6EA61CCA61C9}" type="pres">
      <dgm:prSet presAssocID="{E91A39C1-3CF5-4456-8539-B62AA47E47E9}" presName="composite" presStyleCnt="0"/>
      <dgm:spPr/>
    </dgm:pt>
    <dgm:pt modelId="{447DCCAB-D4D1-4CF7-B40D-3925C31D620C}" type="pres">
      <dgm:prSet presAssocID="{E91A39C1-3CF5-4456-8539-B62AA47E47E9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9B2881-307A-466E-B9C2-3BBF0691ABF6}" type="pres">
      <dgm:prSet presAssocID="{E91A39C1-3CF5-4456-8539-B62AA47E47E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5511804-D6A9-46C2-9116-680FC9979C51}" type="pres">
      <dgm:prSet presAssocID="{E91A39C1-3CF5-4456-8539-B62AA47E47E9}" presName="BalanceSpacing" presStyleCnt="0"/>
      <dgm:spPr/>
    </dgm:pt>
    <dgm:pt modelId="{8E84828F-6055-4B9D-905A-C31342E9A023}" type="pres">
      <dgm:prSet presAssocID="{E91A39C1-3CF5-4456-8539-B62AA47E47E9}" presName="BalanceSpacing1" presStyleCnt="0"/>
      <dgm:spPr/>
    </dgm:pt>
    <dgm:pt modelId="{7D0C512B-304D-4E9E-A760-443AB14FF33D}" type="pres">
      <dgm:prSet presAssocID="{35D395BD-58C0-47B9-96AE-69FE8262C931}" presName="Accent1Text" presStyleLbl="node1" presStyleIdx="5" presStyleCnt="6"/>
      <dgm:spPr/>
      <dgm:t>
        <a:bodyPr/>
        <a:lstStyle/>
        <a:p>
          <a:endParaRPr lang="fr-FR"/>
        </a:p>
      </dgm:t>
    </dgm:pt>
  </dgm:ptLst>
  <dgm:cxnLst>
    <dgm:cxn modelId="{413E93B4-EF28-448A-8158-45ADA1820642}" type="presOf" srcId="{B5BBB1EC-F414-48F6-8026-0D2E648904EF}" destId="{25CC2A44-F94E-4185-9173-FDC2441CB73A}" srcOrd="0" destOrd="0" presId="urn:microsoft.com/office/officeart/2008/layout/AlternatingHexagons"/>
    <dgm:cxn modelId="{03DE659C-C98E-429F-ACD0-1AD9FDD6E8E8}" type="presOf" srcId="{2FDABEDA-067D-4772-8F4C-482EA9263D23}" destId="{8988D68E-D30C-4FE3-B746-577E15594FDC}" srcOrd="0" destOrd="0" presId="urn:microsoft.com/office/officeart/2008/layout/AlternatingHexagons"/>
    <dgm:cxn modelId="{D81271A6-0727-4B46-BDDC-D5E91C50A435}" srcId="{ED8E6CD9-8933-4527-B557-8A93CF25F148}" destId="{E91A39C1-3CF5-4456-8539-B62AA47E47E9}" srcOrd="2" destOrd="0" parTransId="{50D437D7-2A50-48F1-B9CB-030EF49E842C}" sibTransId="{35D395BD-58C0-47B9-96AE-69FE8262C931}"/>
    <dgm:cxn modelId="{01536333-F291-4BE7-940D-E23F9C98EB76}" type="presOf" srcId="{E261022C-B1C8-4F0C-BD60-5864299A15ED}" destId="{5C708402-F18C-4319-A3A9-519F2B0CCF13}" srcOrd="0" destOrd="0" presId="urn:microsoft.com/office/officeart/2008/layout/AlternatingHexagons"/>
    <dgm:cxn modelId="{4396E942-E988-436D-B449-39BAAC3560CF}" srcId="{ED8E6CD9-8933-4527-B557-8A93CF25F148}" destId="{2FDABEDA-067D-4772-8F4C-482EA9263D23}" srcOrd="0" destOrd="0" parTransId="{59673680-E1C4-4BA6-882F-CB62C83F4BC9}" sibTransId="{512BB9E6-81D9-4996-B788-8977F22A5B15}"/>
    <dgm:cxn modelId="{A1BF2836-6252-4555-8444-0F12F04CF61D}" type="presOf" srcId="{E91A39C1-3CF5-4456-8539-B62AA47E47E9}" destId="{447DCCAB-D4D1-4CF7-B40D-3925C31D620C}" srcOrd="0" destOrd="0" presId="urn:microsoft.com/office/officeart/2008/layout/AlternatingHexagons"/>
    <dgm:cxn modelId="{FA0077E6-ACB3-4A28-BE52-C26D6C8915A2}" type="presOf" srcId="{35D395BD-58C0-47B9-96AE-69FE8262C931}" destId="{7D0C512B-304D-4E9E-A760-443AB14FF33D}" srcOrd="0" destOrd="0" presId="urn:microsoft.com/office/officeart/2008/layout/AlternatingHexagons"/>
    <dgm:cxn modelId="{205D9D5C-7B87-4CF0-AF1E-DD7F37433DD5}" srcId="{2FDABEDA-067D-4772-8F4C-482EA9263D23}" destId="{B5BBB1EC-F414-48F6-8026-0D2E648904EF}" srcOrd="0" destOrd="0" parTransId="{4D38776A-4329-4F5E-BB81-C3AAE98C16D9}" sibTransId="{DC52CF0F-FC81-4EB7-A0D4-EAC5E79733D0}"/>
    <dgm:cxn modelId="{9623010F-F012-45FA-9050-9A25A2F569A0}" type="presOf" srcId="{A54B59E2-A4DD-4A4B-B079-8D351DE27A4F}" destId="{B08F5577-9C22-404E-B272-F2AB12E58089}" srcOrd="0" destOrd="0" presId="urn:microsoft.com/office/officeart/2008/layout/AlternatingHexagons"/>
    <dgm:cxn modelId="{2C2F092E-9D18-40FA-B05B-C7E5BF282441}" srcId="{ED8E6CD9-8933-4527-B557-8A93CF25F148}" destId="{E261022C-B1C8-4F0C-BD60-5864299A15ED}" srcOrd="1" destOrd="0" parTransId="{8851DD38-187A-4919-999A-E31C83B31A0B}" sibTransId="{A54B59E2-A4DD-4A4B-B079-8D351DE27A4F}"/>
    <dgm:cxn modelId="{C47369EF-1BAD-4411-B652-0697A29C6991}" type="presOf" srcId="{ED8E6CD9-8933-4527-B557-8A93CF25F148}" destId="{5E8E9B25-A276-4604-B907-2DAD7D8B5D8B}" srcOrd="0" destOrd="0" presId="urn:microsoft.com/office/officeart/2008/layout/AlternatingHexagons"/>
    <dgm:cxn modelId="{DC4931E8-1A4A-4461-B393-83168F18A554}" type="presOf" srcId="{512BB9E6-81D9-4996-B788-8977F22A5B15}" destId="{4DCF65E9-6D6D-4783-86F3-BEA0F5B1E145}" srcOrd="0" destOrd="0" presId="urn:microsoft.com/office/officeart/2008/layout/AlternatingHexagons"/>
    <dgm:cxn modelId="{81DED12D-B3DB-482D-8652-989C1D0C813B}" type="presParOf" srcId="{5E8E9B25-A276-4604-B907-2DAD7D8B5D8B}" destId="{1A6B5E94-BFB5-48A6-8E7F-F8C97C2A3167}" srcOrd="0" destOrd="0" presId="urn:microsoft.com/office/officeart/2008/layout/AlternatingHexagons"/>
    <dgm:cxn modelId="{F4AA35F6-2E3D-45EE-B5E4-282344002381}" type="presParOf" srcId="{1A6B5E94-BFB5-48A6-8E7F-F8C97C2A3167}" destId="{8988D68E-D30C-4FE3-B746-577E15594FDC}" srcOrd="0" destOrd="0" presId="urn:microsoft.com/office/officeart/2008/layout/AlternatingHexagons"/>
    <dgm:cxn modelId="{88F43079-EA97-4A87-93C5-810D28BC03D1}" type="presParOf" srcId="{1A6B5E94-BFB5-48A6-8E7F-F8C97C2A3167}" destId="{25CC2A44-F94E-4185-9173-FDC2441CB73A}" srcOrd="1" destOrd="0" presId="urn:microsoft.com/office/officeart/2008/layout/AlternatingHexagons"/>
    <dgm:cxn modelId="{2704DEAB-B3A4-4FDB-974E-E0CF2B0135F1}" type="presParOf" srcId="{1A6B5E94-BFB5-48A6-8E7F-F8C97C2A3167}" destId="{F48D95F2-3EB6-45F0-A28E-4899FDC72D64}" srcOrd="2" destOrd="0" presId="urn:microsoft.com/office/officeart/2008/layout/AlternatingHexagons"/>
    <dgm:cxn modelId="{BE353048-CBE5-4ABA-A3F3-7F3F4D21D6CE}" type="presParOf" srcId="{1A6B5E94-BFB5-48A6-8E7F-F8C97C2A3167}" destId="{4CF11CD4-00A8-4BDC-B3CE-8E7584C1F569}" srcOrd="3" destOrd="0" presId="urn:microsoft.com/office/officeart/2008/layout/AlternatingHexagons"/>
    <dgm:cxn modelId="{6480BFE8-D4E2-464C-ADDB-56095F707420}" type="presParOf" srcId="{1A6B5E94-BFB5-48A6-8E7F-F8C97C2A3167}" destId="{4DCF65E9-6D6D-4783-86F3-BEA0F5B1E145}" srcOrd="4" destOrd="0" presId="urn:microsoft.com/office/officeart/2008/layout/AlternatingHexagons"/>
    <dgm:cxn modelId="{52E87027-ABF6-4194-8B13-85A658CF779F}" type="presParOf" srcId="{5E8E9B25-A276-4604-B907-2DAD7D8B5D8B}" destId="{2A24EBCC-4F21-4559-A560-8FAB49CD3988}" srcOrd="1" destOrd="0" presId="urn:microsoft.com/office/officeart/2008/layout/AlternatingHexagons"/>
    <dgm:cxn modelId="{0FAC8698-9054-49AE-8D4D-27A1B4F9A63A}" type="presParOf" srcId="{5E8E9B25-A276-4604-B907-2DAD7D8B5D8B}" destId="{42B5C6F9-902B-46D2-90A9-86D4919447DA}" srcOrd="2" destOrd="0" presId="urn:microsoft.com/office/officeart/2008/layout/AlternatingHexagons"/>
    <dgm:cxn modelId="{62B30D02-D4F8-40A5-A583-6172667473A8}" type="presParOf" srcId="{42B5C6F9-902B-46D2-90A9-86D4919447DA}" destId="{5C708402-F18C-4319-A3A9-519F2B0CCF13}" srcOrd="0" destOrd="0" presId="urn:microsoft.com/office/officeart/2008/layout/AlternatingHexagons"/>
    <dgm:cxn modelId="{814D18B0-E99E-4C9C-9B83-E4D9053A6F7B}" type="presParOf" srcId="{42B5C6F9-902B-46D2-90A9-86D4919447DA}" destId="{39514E36-39ED-4035-89EC-7568E18471F6}" srcOrd="1" destOrd="0" presId="urn:microsoft.com/office/officeart/2008/layout/AlternatingHexagons"/>
    <dgm:cxn modelId="{B04A7290-CE10-4D8D-9919-2E47CBCF5F71}" type="presParOf" srcId="{42B5C6F9-902B-46D2-90A9-86D4919447DA}" destId="{6013B6EC-7F88-4756-97E2-DFCD162B9FCC}" srcOrd="2" destOrd="0" presId="urn:microsoft.com/office/officeart/2008/layout/AlternatingHexagons"/>
    <dgm:cxn modelId="{8F9F83DE-97B7-4965-89DD-B982330632CA}" type="presParOf" srcId="{42B5C6F9-902B-46D2-90A9-86D4919447DA}" destId="{73AFE167-8FA2-42DE-8DBB-C7415342F558}" srcOrd="3" destOrd="0" presId="urn:microsoft.com/office/officeart/2008/layout/AlternatingHexagons"/>
    <dgm:cxn modelId="{37AEEDBB-0559-4422-987B-9CA6FBD20286}" type="presParOf" srcId="{42B5C6F9-902B-46D2-90A9-86D4919447DA}" destId="{B08F5577-9C22-404E-B272-F2AB12E58089}" srcOrd="4" destOrd="0" presId="urn:microsoft.com/office/officeart/2008/layout/AlternatingHexagons"/>
    <dgm:cxn modelId="{8F36EB2A-EF5C-4620-8A51-66B591440B35}" type="presParOf" srcId="{5E8E9B25-A276-4604-B907-2DAD7D8B5D8B}" destId="{127FC74F-1530-4C25-B798-0DB64E293A31}" srcOrd="3" destOrd="0" presId="urn:microsoft.com/office/officeart/2008/layout/AlternatingHexagons"/>
    <dgm:cxn modelId="{7C63B13D-15E6-475E-B235-7EB8EBC2012A}" type="presParOf" srcId="{5E8E9B25-A276-4604-B907-2DAD7D8B5D8B}" destId="{87180539-8316-44E2-9D50-6EA61CCA61C9}" srcOrd="4" destOrd="0" presId="urn:microsoft.com/office/officeart/2008/layout/AlternatingHexagons"/>
    <dgm:cxn modelId="{10059621-C0DE-4466-B904-954FEABE9854}" type="presParOf" srcId="{87180539-8316-44E2-9D50-6EA61CCA61C9}" destId="{447DCCAB-D4D1-4CF7-B40D-3925C31D620C}" srcOrd="0" destOrd="0" presId="urn:microsoft.com/office/officeart/2008/layout/AlternatingHexagons"/>
    <dgm:cxn modelId="{421323E4-C07A-49B5-B5E1-70B547D5B76B}" type="presParOf" srcId="{87180539-8316-44E2-9D50-6EA61CCA61C9}" destId="{A09B2881-307A-466E-B9C2-3BBF0691ABF6}" srcOrd="1" destOrd="0" presId="urn:microsoft.com/office/officeart/2008/layout/AlternatingHexagons"/>
    <dgm:cxn modelId="{5E6F6AA2-C3BA-446A-ABB1-CC841962D092}" type="presParOf" srcId="{87180539-8316-44E2-9D50-6EA61CCA61C9}" destId="{75511804-D6A9-46C2-9116-680FC9979C51}" srcOrd="2" destOrd="0" presId="urn:microsoft.com/office/officeart/2008/layout/AlternatingHexagons"/>
    <dgm:cxn modelId="{7911E218-5571-4A17-9244-56DF73F1C268}" type="presParOf" srcId="{87180539-8316-44E2-9D50-6EA61CCA61C9}" destId="{8E84828F-6055-4B9D-905A-C31342E9A023}" srcOrd="3" destOrd="0" presId="urn:microsoft.com/office/officeart/2008/layout/AlternatingHexagons"/>
    <dgm:cxn modelId="{5BED7F46-02B1-4038-8DA1-04CBDB616211}" type="presParOf" srcId="{87180539-8316-44E2-9D50-6EA61CCA61C9}" destId="{7D0C512B-304D-4E9E-A760-443AB14FF33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7E6981-4BFA-466C-A1CF-ECD411BD8767}" type="doc">
      <dgm:prSet loTypeId="urn:microsoft.com/office/officeart/2005/8/layout/chevron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8F7640F7-C24C-4956-AA9C-3A11644A1648}">
      <dgm:prSet phldrT="[Texte]"/>
      <dgm:spPr/>
      <dgm:t>
        <a:bodyPr/>
        <a:lstStyle/>
        <a:p>
          <a:r>
            <a:rPr lang="fr-FR" dirty="0"/>
            <a:t>Phase 1</a:t>
          </a:r>
        </a:p>
      </dgm:t>
    </dgm:pt>
    <dgm:pt modelId="{00B55829-47EF-4989-9870-FF0EEAE4C90C}" type="parTrans" cxnId="{E94E1EC2-6786-45BF-9943-21F298C6828C}">
      <dgm:prSet/>
      <dgm:spPr/>
      <dgm:t>
        <a:bodyPr/>
        <a:lstStyle/>
        <a:p>
          <a:endParaRPr lang="fr-FR"/>
        </a:p>
      </dgm:t>
    </dgm:pt>
    <dgm:pt modelId="{66951CF3-55A9-4589-931E-DB157BEEBBA8}" type="sibTrans" cxnId="{E94E1EC2-6786-45BF-9943-21F298C6828C}">
      <dgm:prSet/>
      <dgm:spPr/>
      <dgm:t>
        <a:bodyPr/>
        <a:lstStyle/>
        <a:p>
          <a:endParaRPr lang="fr-FR"/>
        </a:p>
      </dgm:t>
    </dgm:pt>
    <dgm:pt modelId="{A201B5B2-D12B-488E-B117-658CF53E3151}">
      <dgm:prSet phldrT="[Texte]"/>
      <dgm:spPr/>
      <dgm:t>
        <a:bodyPr/>
        <a:lstStyle/>
        <a:p>
          <a:r>
            <a:rPr lang="fr-FR" dirty="0"/>
            <a:t>Le PO rappelle la vision et l’objectif du sprint.</a:t>
          </a:r>
        </a:p>
      </dgm:t>
    </dgm:pt>
    <dgm:pt modelId="{7162C6CE-E1F2-4FFC-A9F2-BFDD4E64E591}" type="parTrans" cxnId="{40E39A59-89E8-44BC-B80E-DC10E20F1EBF}">
      <dgm:prSet/>
      <dgm:spPr/>
      <dgm:t>
        <a:bodyPr/>
        <a:lstStyle/>
        <a:p>
          <a:endParaRPr lang="fr-FR"/>
        </a:p>
      </dgm:t>
    </dgm:pt>
    <dgm:pt modelId="{BDAC49A4-01E3-4AD1-BE9A-0655C51032C0}" type="sibTrans" cxnId="{40E39A59-89E8-44BC-B80E-DC10E20F1EBF}">
      <dgm:prSet/>
      <dgm:spPr/>
      <dgm:t>
        <a:bodyPr/>
        <a:lstStyle/>
        <a:p>
          <a:endParaRPr lang="fr-FR"/>
        </a:p>
      </dgm:t>
    </dgm:pt>
    <dgm:pt modelId="{A8B15909-2BE9-485D-BDC2-814F5426845A}">
      <dgm:prSet phldrT="[Texte]"/>
      <dgm:spPr/>
      <dgm:t>
        <a:bodyPr/>
        <a:lstStyle/>
        <a:p>
          <a:r>
            <a:rPr lang="fr-FR" dirty="0"/>
            <a:t>Les US sont sélectionnées.</a:t>
          </a:r>
        </a:p>
      </dgm:t>
    </dgm:pt>
    <dgm:pt modelId="{5915393C-F970-4117-B125-261FB904472F}" type="parTrans" cxnId="{CABE1A89-B04D-49FD-BC89-76BA7676DEFE}">
      <dgm:prSet/>
      <dgm:spPr/>
      <dgm:t>
        <a:bodyPr/>
        <a:lstStyle/>
        <a:p>
          <a:endParaRPr lang="fr-FR"/>
        </a:p>
      </dgm:t>
    </dgm:pt>
    <dgm:pt modelId="{8D120DDA-0327-4745-9D31-6A17FAD3FC8C}" type="sibTrans" cxnId="{CABE1A89-B04D-49FD-BC89-76BA7676DEFE}">
      <dgm:prSet/>
      <dgm:spPr/>
      <dgm:t>
        <a:bodyPr/>
        <a:lstStyle/>
        <a:p>
          <a:endParaRPr lang="fr-FR"/>
        </a:p>
      </dgm:t>
    </dgm:pt>
    <dgm:pt modelId="{CA70A2BE-F71B-46A5-B7AF-6A00F6AD86E6}">
      <dgm:prSet phldrT="[Texte]"/>
      <dgm:spPr/>
      <dgm:t>
        <a:bodyPr/>
        <a:lstStyle/>
        <a:p>
          <a:r>
            <a:rPr lang="fr-FR"/>
            <a:t>Phase 2</a:t>
          </a:r>
          <a:endParaRPr lang="fr-FR" dirty="0"/>
        </a:p>
      </dgm:t>
    </dgm:pt>
    <dgm:pt modelId="{448A9826-D33E-49F4-B824-1E1C96FF9660}" type="parTrans" cxnId="{D08A1A85-0FD9-4E34-B3A8-666E34806834}">
      <dgm:prSet/>
      <dgm:spPr/>
      <dgm:t>
        <a:bodyPr/>
        <a:lstStyle/>
        <a:p>
          <a:endParaRPr lang="fr-FR"/>
        </a:p>
      </dgm:t>
    </dgm:pt>
    <dgm:pt modelId="{2CD3F4B1-68C9-46BD-AC67-F0B99A1782C1}" type="sibTrans" cxnId="{D08A1A85-0FD9-4E34-B3A8-666E34806834}">
      <dgm:prSet/>
      <dgm:spPr/>
      <dgm:t>
        <a:bodyPr/>
        <a:lstStyle/>
        <a:p>
          <a:endParaRPr lang="fr-FR"/>
        </a:p>
      </dgm:t>
    </dgm:pt>
    <dgm:pt modelId="{A10E6CC8-7229-4AC3-A365-B3B5FBBD33CF}">
      <dgm:prSet phldrT="[Texte]"/>
      <dgm:spPr/>
      <dgm:t>
        <a:bodyPr/>
        <a:lstStyle/>
        <a:p>
          <a:r>
            <a:rPr lang="fr-FR" dirty="0"/>
            <a:t>L’équipe identifie les US technique.</a:t>
          </a:r>
        </a:p>
      </dgm:t>
    </dgm:pt>
    <dgm:pt modelId="{DBEAD48E-93DC-4242-B47D-BD816A463BD0}" type="parTrans" cxnId="{BE68EDB7-0B52-4556-BC19-C9550BDB2860}">
      <dgm:prSet/>
      <dgm:spPr/>
      <dgm:t>
        <a:bodyPr/>
        <a:lstStyle/>
        <a:p>
          <a:endParaRPr lang="fr-FR"/>
        </a:p>
      </dgm:t>
    </dgm:pt>
    <dgm:pt modelId="{A2C863C2-D6CC-43A3-A310-15540DEF53DE}" type="sibTrans" cxnId="{BE68EDB7-0B52-4556-BC19-C9550BDB2860}">
      <dgm:prSet/>
      <dgm:spPr/>
      <dgm:t>
        <a:bodyPr/>
        <a:lstStyle/>
        <a:p>
          <a:endParaRPr lang="fr-FR"/>
        </a:p>
      </dgm:t>
    </dgm:pt>
    <dgm:pt modelId="{FEF47B83-9CB1-48F6-B7AB-785A0B9EAAA3}">
      <dgm:prSet phldrT="[Texte]"/>
      <dgm:spPr/>
      <dgm:t>
        <a:bodyPr/>
        <a:lstStyle/>
        <a:p>
          <a:r>
            <a:rPr lang="fr-FR" dirty="0"/>
            <a:t>Must do</a:t>
          </a:r>
        </a:p>
      </dgm:t>
    </dgm:pt>
    <dgm:pt modelId="{AD23EB2B-76C6-41EB-B3ED-57D90B914B55}" type="parTrans" cxnId="{11D9CFDC-309C-459B-8E41-62DDE9C6010F}">
      <dgm:prSet/>
      <dgm:spPr/>
      <dgm:t>
        <a:bodyPr/>
        <a:lstStyle/>
        <a:p>
          <a:endParaRPr lang="fr-FR"/>
        </a:p>
      </dgm:t>
    </dgm:pt>
    <dgm:pt modelId="{9AFB9B02-90B5-43A2-B3E7-6685BF4DAB0D}" type="sibTrans" cxnId="{11D9CFDC-309C-459B-8E41-62DDE9C6010F}">
      <dgm:prSet/>
      <dgm:spPr/>
      <dgm:t>
        <a:bodyPr/>
        <a:lstStyle/>
        <a:p>
          <a:endParaRPr lang="fr-FR"/>
        </a:p>
      </dgm:t>
    </dgm:pt>
    <dgm:pt modelId="{BA7C58F8-742B-4ACF-838B-5CD02316132F}">
      <dgm:prSet phldrT="[Texte]"/>
      <dgm:spPr/>
      <dgm:t>
        <a:bodyPr/>
        <a:lstStyle/>
        <a:p>
          <a:r>
            <a:rPr lang="fr-FR" dirty="0"/>
            <a:t>L’ensemble de l’équipe s’engage sur l’objectif du Sprint.</a:t>
          </a:r>
        </a:p>
      </dgm:t>
    </dgm:pt>
    <dgm:pt modelId="{A0BC33CF-2CC6-4F65-8A26-2E45F3B59EB8}" type="parTrans" cxnId="{6D64E636-1FED-4F73-9ACA-7AF8758378B8}">
      <dgm:prSet/>
      <dgm:spPr/>
      <dgm:t>
        <a:bodyPr/>
        <a:lstStyle/>
        <a:p>
          <a:endParaRPr lang="fr-FR"/>
        </a:p>
      </dgm:t>
    </dgm:pt>
    <dgm:pt modelId="{2BD0C819-578A-4169-A48C-38B978624FF1}" type="sibTrans" cxnId="{6D64E636-1FED-4F73-9ACA-7AF8758378B8}">
      <dgm:prSet/>
      <dgm:spPr/>
      <dgm:t>
        <a:bodyPr/>
        <a:lstStyle/>
        <a:p>
          <a:endParaRPr lang="fr-FR"/>
        </a:p>
      </dgm:t>
    </dgm:pt>
    <dgm:pt modelId="{612BF0AF-8D27-4096-B431-0B3E59EB6A7C}">
      <dgm:prSet phldrT="[Texte]"/>
      <dgm:spPr/>
      <dgm:t>
        <a:bodyPr/>
        <a:lstStyle/>
        <a:p>
          <a:r>
            <a:rPr lang="fr-FR" dirty="0"/>
            <a:t>Le PO répond aux questions.</a:t>
          </a:r>
        </a:p>
      </dgm:t>
    </dgm:pt>
    <dgm:pt modelId="{03A39CC6-DB89-4BD1-9071-7903231A2831}" type="parTrans" cxnId="{53E13171-590A-4549-86B9-FB60B2DBB534}">
      <dgm:prSet/>
      <dgm:spPr/>
      <dgm:t>
        <a:bodyPr/>
        <a:lstStyle/>
        <a:p>
          <a:endParaRPr lang="fr-FR"/>
        </a:p>
      </dgm:t>
    </dgm:pt>
    <dgm:pt modelId="{9E34BBAC-4DFD-4561-B4F1-D4194B53F3A1}" type="sibTrans" cxnId="{53E13171-590A-4549-86B9-FB60B2DBB534}">
      <dgm:prSet/>
      <dgm:spPr/>
      <dgm:t>
        <a:bodyPr/>
        <a:lstStyle/>
        <a:p>
          <a:endParaRPr lang="fr-FR"/>
        </a:p>
      </dgm:t>
    </dgm:pt>
    <dgm:pt modelId="{C7CBA0AD-4773-4426-82C3-4E4235699F45}">
      <dgm:prSet phldrT="[Texte]"/>
      <dgm:spPr/>
      <dgm:t>
        <a:bodyPr/>
        <a:lstStyle/>
        <a:p>
          <a:r>
            <a:rPr lang="fr-FR" dirty="0"/>
            <a:t>L’équipe procède à l’estimation des US.</a:t>
          </a:r>
        </a:p>
      </dgm:t>
    </dgm:pt>
    <dgm:pt modelId="{974F1395-18B9-423B-BEAA-53887F450DE6}" type="parTrans" cxnId="{EFB6032E-5BA1-4FAC-B5EA-0AF0C88C6FC2}">
      <dgm:prSet/>
      <dgm:spPr/>
      <dgm:t>
        <a:bodyPr/>
        <a:lstStyle/>
        <a:p>
          <a:endParaRPr lang="fr-FR"/>
        </a:p>
      </dgm:t>
    </dgm:pt>
    <dgm:pt modelId="{61039EC3-7F68-4CB5-84CA-9D4E627D4B34}" type="sibTrans" cxnId="{EFB6032E-5BA1-4FAC-B5EA-0AF0C88C6FC2}">
      <dgm:prSet/>
      <dgm:spPr/>
      <dgm:t>
        <a:bodyPr/>
        <a:lstStyle/>
        <a:p>
          <a:endParaRPr lang="fr-FR"/>
        </a:p>
      </dgm:t>
    </dgm:pt>
    <dgm:pt modelId="{022DC0C6-B700-4BE2-AC68-050A298D8F69}">
      <dgm:prSet phldrT="[Texte]"/>
      <dgm:spPr/>
      <dgm:t>
        <a:bodyPr/>
        <a:lstStyle/>
        <a:p>
          <a:r>
            <a:rPr lang="fr-FR" dirty="0"/>
            <a:t>Le contenu est défini à partir de la vélocité et du poids des US choisies par le PO.</a:t>
          </a:r>
        </a:p>
      </dgm:t>
    </dgm:pt>
    <dgm:pt modelId="{987988E0-1B62-4930-9594-5F67475963F9}" type="parTrans" cxnId="{34A1C50F-A647-4846-86FC-CBC0EB398E36}">
      <dgm:prSet/>
      <dgm:spPr/>
      <dgm:t>
        <a:bodyPr/>
        <a:lstStyle/>
        <a:p>
          <a:endParaRPr lang="fr-FR"/>
        </a:p>
      </dgm:t>
    </dgm:pt>
    <dgm:pt modelId="{EA14E2CD-FE9A-42C2-A299-48AD7A814DB7}" type="sibTrans" cxnId="{34A1C50F-A647-4846-86FC-CBC0EB398E36}">
      <dgm:prSet/>
      <dgm:spPr/>
      <dgm:t>
        <a:bodyPr/>
        <a:lstStyle/>
        <a:p>
          <a:endParaRPr lang="fr-FR"/>
        </a:p>
      </dgm:t>
    </dgm:pt>
    <dgm:pt modelId="{69C4D0CE-76B4-4ED2-BAB3-3B8F7A9ADA3C}">
      <dgm:prSet phldrT="[Texte]"/>
      <dgm:spPr/>
      <dgm:t>
        <a:bodyPr/>
        <a:lstStyle/>
        <a:p>
          <a:r>
            <a:rPr lang="fr-FR" dirty="0"/>
            <a:t>Identification des tâches.</a:t>
          </a:r>
        </a:p>
      </dgm:t>
    </dgm:pt>
    <dgm:pt modelId="{3AF0602A-AD5C-4E29-A3BD-109D13F13510}" type="parTrans" cxnId="{979C901D-B46C-4E03-8E24-35D24BD823FB}">
      <dgm:prSet/>
      <dgm:spPr/>
      <dgm:t>
        <a:bodyPr/>
        <a:lstStyle/>
        <a:p>
          <a:endParaRPr lang="fr-FR"/>
        </a:p>
      </dgm:t>
    </dgm:pt>
    <dgm:pt modelId="{42F5A60F-B785-4AB4-AD9F-2E37B414E194}" type="sibTrans" cxnId="{979C901D-B46C-4E03-8E24-35D24BD823FB}">
      <dgm:prSet/>
      <dgm:spPr/>
      <dgm:t>
        <a:bodyPr/>
        <a:lstStyle/>
        <a:p>
          <a:endParaRPr lang="fr-FR"/>
        </a:p>
      </dgm:t>
    </dgm:pt>
    <dgm:pt modelId="{B4FADA7E-F4EF-4647-9047-723E9ED1B60E}">
      <dgm:prSet phldrT="[Texte]"/>
      <dgm:spPr/>
      <dgm:t>
        <a:bodyPr/>
        <a:lstStyle/>
        <a:p>
          <a:r>
            <a:rPr lang="fr-FR" dirty="0"/>
            <a:t>Initialisation du </a:t>
          </a:r>
          <a:r>
            <a:rPr lang="fr-FR" dirty="0" err="1"/>
            <a:t>Scrum</a:t>
          </a:r>
          <a:r>
            <a:rPr lang="fr-FR" dirty="0"/>
            <a:t> </a:t>
          </a:r>
          <a:r>
            <a:rPr lang="fr-FR" dirty="0" err="1"/>
            <a:t>Board</a:t>
          </a:r>
          <a:r>
            <a:rPr lang="fr-FR" dirty="0"/>
            <a:t>.</a:t>
          </a:r>
        </a:p>
      </dgm:t>
    </dgm:pt>
    <dgm:pt modelId="{114EC774-8D83-42AB-9813-B60BC3035408}" type="parTrans" cxnId="{23BD6279-9EF4-4379-A8D0-89EE6E728233}">
      <dgm:prSet/>
      <dgm:spPr/>
      <dgm:t>
        <a:bodyPr/>
        <a:lstStyle/>
        <a:p>
          <a:endParaRPr lang="fr-FR"/>
        </a:p>
      </dgm:t>
    </dgm:pt>
    <dgm:pt modelId="{1F3DE9AF-2BE6-41B8-A5DD-CD138472721D}" type="sibTrans" cxnId="{23BD6279-9EF4-4379-A8D0-89EE6E728233}">
      <dgm:prSet/>
      <dgm:spPr/>
      <dgm:t>
        <a:bodyPr/>
        <a:lstStyle/>
        <a:p>
          <a:endParaRPr lang="fr-FR"/>
        </a:p>
      </dgm:t>
    </dgm:pt>
    <dgm:pt modelId="{2C4419A3-BC2A-4613-A58D-C62AB3387EAA}" type="pres">
      <dgm:prSet presAssocID="{B77E6981-4BFA-466C-A1CF-ECD411BD876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CFDB274-688C-49AE-958D-6133F9BF5327}" type="pres">
      <dgm:prSet presAssocID="{8F7640F7-C24C-4956-AA9C-3A11644A1648}" presName="composite" presStyleCnt="0"/>
      <dgm:spPr/>
    </dgm:pt>
    <dgm:pt modelId="{11C4E890-0B8E-464B-8842-184F17D4D899}" type="pres">
      <dgm:prSet presAssocID="{8F7640F7-C24C-4956-AA9C-3A11644A1648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A7D07CB-C962-4D53-BE4F-1F661FF5635F}" type="pres">
      <dgm:prSet presAssocID="{8F7640F7-C24C-4956-AA9C-3A11644A1648}" presName="descendantText" presStyleLbl="alignAcc1" presStyleIdx="0" presStyleCnt="3" custScaleY="100813" custLinFactNeighborX="0" custLinFactNeighborY="-2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B00034-E9BA-47FD-82B9-9DFB0C4D699F}" type="pres">
      <dgm:prSet presAssocID="{66951CF3-55A9-4589-931E-DB157BEEBBA8}" presName="sp" presStyleCnt="0"/>
      <dgm:spPr/>
    </dgm:pt>
    <dgm:pt modelId="{612DCED1-A7A2-46A2-AF0E-6197C0D12937}" type="pres">
      <dgm:prSet presAssocID="{CA70A2BE-F71B-46A5-B7AF-6A00F6AD86E6}" presName="composite" presStyleCnt="0"/>
      <dgm:spPr/>
    </dgm:pt>
    <dgm:pt modelId="{2686E4F2-CA76-4747-97DB-CBBA21CDE620}" type="pres">
      <dgm:prSet presAssocID="{CA70A2BE-F71B-46A5-B7AF-6A00F6AD86E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55B2AAD-066A-4AB6-97E3-A2091857DAAD}" type="pres">
      <dgm:prSet presAssocID="{CA70A2BE-F71B-46A5-B7AF-6A00F6AD86E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E7DEF76-17E4-488A-9333-0FF54CB22794}" type="pres">
      <dgm:prSet presAssocID="{2CD3F4B1-68C9-46BD-AC67-F0B99A1782C1}" presName="sp" presStyleCnt="0"/>
      <dgm:spPr/>
    </dgm:pt>
    <dgm:pt modelId="{5D5CC992-B40A-4344-A385-AFE18692A22E}" type="pres">
      <dgm:prSet presAssocID="{FEF47B83-9CB1-48F6-B7AB-785A0B9EAAA3}" presName="composite" presStyleCnt="0"/>
      <dgm:spPr/>
    </dgm:pt>
    <dgm:pt modelId="{D6E517F1-F3CF-4842-B7DB-CEB8B0A86BA0}" type="pres">
      <dgm:prSet presAssocID="{FEF47B83-9CB1-48F6-B7AB-785A0B9EAAA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FE26D2-9143-421C-9E31-95804B9A986B}" type="pres">
      <dgm:prSet presAssocID="{FEF47B83-9CB1-48F6-B7AB-785A0B9EAAA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4E1EC2-6786-45BF-9943-21F298C6828C}" srcId="{B77E6981-4BFA-466C-A1CF-ECD411BD8767}" destId="{8F7640F7-C24C-4956-AA9C-3A11644A1648}" srcOrd="0" destOrd="0" parTransId="{00B55829-47EF-4989-9870-FF0EEAE4C90C}" sibTransId="{66951CF3-55A9-4589-931E-DB157BEEBBA8}"/>
    <dgm:cxn modelId="{D08A1A85-0FD9-4E34-B3A8-666E34806834}" srcId="{B77E6981-4BFA-466C-A1CF-ECD411BD8767}" destId="{CA70A2BE-F71B-46A5-B7AF-6A00F6AD86E6}" srcOrd="1" destOrd="0" parTransId="{448A9826-D33E-49F4-B824-1E1C96FF9660}" sibTransId="{2CD3F4B1-68C9-46BD-AC67-F0B99A1782C1}"/>
    <dgm:cxn modelId="{6E5480C8-1A5C-436D-84D0-6C6379F2119C}" type="presOf" srcId="{FEF47B83-9CB1-48F6-B7AB-785A0B9EAAA3}" destId="{D6E517F1-F3CF-4842-B7DB-CEB8B0A86BA0}" srcOrd="0" destOrd="0" presId="urn:microsoft.com/office/officeart/2005/8/layout/chevron2"/>
    <dgm:cxn modelId="{B50ED6E8-C265-47B0-8FAA-C51E61C56433}" type="presOf" srcId="{B4FADA7E-F4EF-4647-9047-723E9ED1B60E}" destId="{B55B2AAD-066A-4AB6-97E3-A2091857DAAD}" srcOrd="0" destOrd="2" presId="urn:microsoft.com/office/officeart/2005/8/layout/chevron2"/>
    <dgm:cxn modelId="{C6EC674B-D6E6-492F-978F-29C4BE1980D5}" type="presOf" srcId="{C7CBA0AD-4773-4426-82C3-4E4235699F45}" destId="{3A7D07CB-C962-4D53-BE4F-1F661FF5635F}" srcOrd="0" destOrd="2" presId="urn:microsoft.com/office/officeart/2005/8/layout/chevron2"/>
    <dgm:cxn modelId="{CABE1A89-B04D-49FD-BC89-76BA7676DEFE}" srcId="{8F7640F7-C24C-4956-AA9C-3A11644A1648}" destId="{A8B15909-2BE9-485D-BDC2-814F5426845A}" srcOrd="1" destOrd="0" parTransId="{5915393C-F970-4117-B125-261FB904472F}" sibTransId="{8D120DDA-0327-4745-9D31-6A17FAD3FC8C}"/>
    <dgm:cxn modelId="{40E39A59-89E8-44BC-B80E-DC10E20F1EBF}" srcId="{8F7640F7-C24C-4956-AA9C-3A11644A1648}" destId="{A201B5B2-D12B-488E-B117-658CF53E3151}" srcOrd="0" destOrd="0" parTransId="{7162C6CE-E1F2-4FFC-A9F2-BFDD4E64E591}" sibTransId="{BDAC49A4-01E3-4AD1-BE9A-0655C51032C0}"/>
    <dgm:cxn modelId="{5970800A-10F5-4A0F-BD9D-3470E3438C89}" type="presOf" srcId="{022DC0C6-B700-4BE2-AC68-050A298D8F69}" destId="{44FE26D2-9143-421C-9E31-95804B9A986B}" srcOrd="0" destOrd="0" presId="urn:microsoft.com/office/officeart/2005/8/layout/chevron2"/>
    <dgm:cxn modelId="{08EEC677-A5E2-40F2-B0DC-0AEF5748F21F}" type="presOf" srcId="{A8B15909-2BE9-485D-BDC2-814F5426845A}" destId="{3A7D07CB-C962-4D53-BE4F-1F661FF5635F}" srcOrd="0" destOrd="1" presId="urn:microsoft.com/office/officeart/2005/8/layout/chevron2"/>
    <dgm:cxn modelId="{163935EE-2682-4349-A7C6-8739A0CE705D}" type="presOf" srcId="{612BF0AF-8D27-4096-B431-0B3E59EB6A7C}" destId="{3A7D07CB-C962-4D53-BE4F-1F661FF5635F}" srcOrd="0" destOrd="3" presId="urn:microsoft.com/office/officeart/2005/8/layout/chevron2"/>
    <dgm:cxn modelId="{23BD6279-9EF4-4379-A8D0-89EE6E728233}" srcId="{CA70A2BE-F71B-46A5-B7AF-6A00F6AD86E6}" destId="{B4FADA7E-F4EF-4647-9047-723E9ED1B60E}" srcOrd="2" destOrd="0" parTransId="{114EC774-8D83-42AB-9813-B60BC3035408}" sibTransId="{1F3DE9AF-2BE6-41B8-A5DD-CD138472721D}"/>
    <dgm:cxn modelId="{8AD45B6C-26B0-4948-B320-9B0B951132FE}" type="presOf" srcId="{8F7640F7-C24C-4956-AA9C-3A11644A1648}" destId="{11C4E890-0B8E-464B-8842-184F17D4D899}" srcOrd="0" destOrd="0" presId="urn:microsoft.com/office/officeart/2005/8/layout/chevron2"/>
    <dgm:cxn modelId="{EFB6032E-5BA1-4FAC-B5EA-0AF0C88C6FC2}" srcId="{8F7640F7-C24C-4956-AA9C-3A11644A1648}" destId="{C7CBA0AD-4773-4426-82C3-4E4235699F45}" srcOrd="2" destOrd="0" parTransId="{974F1395-18B9-423B-BEAA-53887F450DE6}" sibTransId="{61039EC3-7F68-4CB5-84CA-9D4E627D4B34}"/>
    <dgm:cxn modelId="{979C901D-B46C-4E03-8E24-35D24BD823FB}" srcId="{CA70A2BE-F71B-46A5-B7AF-6A00F6AD86E6}" destId="{69C4D0CE-76B4-4ED2-BAB3-3B8F7A9ADA3C}" srcOrd="1" destOrd="0" parTransId="{3AF0602A-AD5C-4E29-A3BD-109D13F13510}" sibTransId="{42F5A60F-B785-4AB4-AD9F-2E37B414E194}"/>
    <dgm:cxn modelId="{05BC5C88-89DC-48C8-9242-5736AFE7E146}" type="presOf" srcId="{CA70A2BE-F71B-46A5-B7AF-6A00F6AD86E6}" destId="{2686E4F2-CA76-4747-97DB-CBBA21CDE620}" srcOrd="0" destOrd="0" presId="urn:microsoft.com/office/officeart/2005/8/layout/chevron2"/>
    <dgm:cxn modelId="{34A1C50F-A647-4846-86FC-CBC0EB398E36}" srcId="{FEF47B83-9CB1-48F6-B7AB-785A0B9EAAA3}" destId="{022DC0C6-B700-4BE2-AC68-050A298D8F69}" srcOrd="0" destOrd="0" parTransId="{987988E0-1B62-4930-9594-5F67475963F9}" sibTransId="{EA14E2CD-FE9A-42C2-A299-48AD7A814DB7}"/>
    <dgm:cxn modelId="{11D9CFDC-309C-459B-8E41-62DDE9C6010F}" srcId="{B77E6981-4BFA-466C-A1CF-ECD411BD8767}" destId="{FEF47B83-9CB1-48F6-B7AB-785A0B9EAAA3}" srcOrd="2" destOrd="0" parTransId="{AD23EB2B-76C6-41EB-B3ED-57D90B914B55}" sibTransId="{9AFB9B02-90B5-43A2-B3E7-6685BF4DAB0D}"/>
    <dgm:cxn modelId="{BE68EDB7-0B52-4556-BC19-C9550BDB2860}" srcId="{CA70A2BE-F71B-46A5-B7AF-6A00F6AD86E6}" destId="{A10E6CC8-7229-4AC3-A365-B3B5FBBD33CF}" srcOrd="0" destOrd="0" parTransId="{DBEAD48E-93DC-4242-B47D-BD816A463BD0}" sibTransId="{A2C863C2-D6CC-43A3-A310-15540DEF53DE}"/>
    <dgm:cxn modelId="{6D64E636-1FED-4F73-9ACA-7AF8758378B8}" srcId="{FEF47B83-9CB1-48F6-B7AB-785A0B9EAAA3}" destId="{BA7C58F8-742B-4ACF-838B-5CD02316132F}" srcOrd="1" destOrd="0" parTransId="{A0BC33CF-2CC6-4F65-8A26-2E45F3B59EB8}" sibTransId="{2BD0C819-578A-4169-A48C-38B978624FF1}"/>
    <dgm:cxn modelId="{32F49FC6-D450-4751-A1DE-113EC873A4D7}" type="presOf" srcId="{69C4D0CE-76B4-4ED2-BAB3-3B8F7A9ADA3C}" destId="{B55B2AAD-066A-4AB6-97E3-A2091857DAAD}" srcOrd="0" destOrd="1" presId="urn:microsoft.com/office/officeart/2005/8/layout/chevron2"/>
    <dgm:cxn modelId="{D8D97C11-A449-4B9E-A30E-D7EDA79B4189}" type="presOf" srcId="{B77E6981-4BFA-466C-A1CF-ECD411BD8767}" destId="{2C4419A3-BC2A-4613-A58D-C62AB3387EAA}" srcOrd="0" destOrd="0" presId="urn:microsoft.com/office/officeart/2005/8/layout/chevron2"/>
    <dgm:cxn modelId="{636D4C43-8050-4E7A-8B84-1DE6382044CC}" type="presOf" srcId="{A10E6CC8-7229-4AC3-A365-B3B5FBBD33CF}" destId="{B55B2AAD-066A-4AB6-97E3-A2091857DAAD}" srcOrd="0" destOrd="0" presId="urn:microsoft.com/office/officeart/2005/8/layout/chevron2"/>
    <dgm:cxn modelId="{FAA61322-9E91-45AD-87FA-29B5625ADFE2}" type="presOf" srcId="{BA7C58F8-742B-4ACF-838B-5CD02316132F}" destId="{44FE26D2-9143-421C-9E31-95804B9A986B}" srcOrd="0" destOrd="1" presId="urn:microsoft.com/office/officeart/2005/8/layout/chevron2"/>
    <dgm:cxn modelId="{53E13171-590A-4549-86B9-FB60B2DBB534}" srcId="{8F7640F7-C24C-4956-AA9C-3A11644A1648}" destId="{612BF0AF-8D27-4096-B431-0B3E59EB6A7C}" srcOrd="3" destOrd="0" parTransId="{03A39CC6-DB89-4BD1-9071-7903231A2831}" sibTransId="{9E34BBAC-4DFD-4561-B4F1-D4194B53F3A1}"/>
    <dgm:cxn modelId="{6A8D7F10-8042-4EDE-ABBB-FD9380309766}" type="presOf" srcId="{A201B5B2-D12B-488E-B117-658CF53E3151}" destId="{3A7D07CB-C962-4D53-BE4F-1F661FF5635F}" srcOrd="0" destOrd="0" presId="urn:microsoft.com/office/officeart/2005/8/layout/chevron2"/>
    <dgm:cxn modelId="{322B1D4B-39DC-4967-A3D1-D4F42ED9CCA8}" type="presParOf" srcId="{2C4419A3-BC2A-4613-A58D-C62AB3387EAA}" destId="{DCFDB274-688C-49AE-958D-6133F9BF5327}" srcOrd="0" destOrd="0" presId="urn:microsoft.com/office/officeart/2005/8/layout/chevron2"/>
    <dgm:cxn modelId="{F2B48144-F685-4157-AA7D-E9189052FC94}" type="presParOf" srcId="{DCFDB274-688C-49AE-958D-6133F9BF5327}" destId="{11C4E890-0B8E-464B-8842-184F17D4D899}" srcOrd="0" destOrd="0" presId="urn:microsoft.com/office/officeart/2005/8/layout/chevron2"/>
    <dgm:cxn modelId="{0E6AA2CD-A58A-4F6F-9268-E0EEF1C1164E}" type="presParOf" srcId="{DCFDB274-688C-49AE-958D-6133F9BF5327}" destId="{3A7D07CB-C962-4D53-BE4F-1F661FF5635F}" srcOrd="1" destOrd="0" presId="urn:microsoft.com/office/officeart/2005/8/layout/chevron2"/>
    <dgm:cxn modelId="{C13E52FA-EC3B-47BE-AA28-773DAA18E9EF}" type="presParOf" srcId="{2C4419A3-BC2A-4613-A58D-C62AB3387EAA}" destId="{97B00034-E9BA-47FD-82B9-9DFB0C4D699F}" srcOrd="1" destOrd="0" presId="urn:microsoft.com/office/officeart/2005/8/layout/chevron2"/>
    <dgm:cxn modelId="{9DC867F1-DCF1-4D81-9949-521C6FA97775}" type="presParOf" srcId="{2C4419A3-BC2A-4613-A58D-C62AB3387EAA}" destId="{612DCED1-A7A2-46A2-AF0E-6197C0D12937}" srcOrd="2" destOrd="0" presId="urn:microsoft.com/office/officeart/2005/8/layout/chevron2"/>
    <dgm:cxn modelId="{BA5B38BF-F56A-43B9-AEE1-473FBCA7A92E}" type="presParOf" srcId="{612DCED1-A7A2-46A2-AF0E-6197C0D12937}" destId="{2686E4F2-CA76-4747-97DB-CBBA21CDE620}" srcOrd="0" destOrd="0" presId="urn:microsoft.com/office/officeart/2005/8/layout/chevron2"/>
    <dgm:cxn modelId="{8E3413E7-C97E-48AA-9A95-16A2FBEF608A}" type="presParOf" srcId="{612DCED1-A7A2-46A2-AF0E-6197C0D12937}" destId="{B55B2AAD-066A-4AB6-97E3-A2091857DAAD}" srcOrd="1" destOrd="0" presId="urn:microsoft.com/office/officeart/2005/8/layout/chevron2"/>
    <dgm:cxn modelId="{D37C0CDC-5FBA-4BDD-B466-400B4C5B9C6D}" type="presParOf" srcId="{2C4419A3-BC2A-4613-A58D-C62AB3387EAA}" destId="{CE7DEF76-17E4-488A-9333-0FF54CB22794}" srcOrd="3" destOrd="0" presId="urn:microsoft.com/office/officeart/2005/8/layout/chevron2"/>
    <dgm:cxn modelId="{2CAD183F-32CA-405D-A562-7AAE6D1ABF55}" type="presParOf" srcId="{2C4419A3-BC2A-4613-A58D-C62AB3387EAA}" destId="{5D5CC992-B40A-4344-A385-AFE18692A22E}" srcOrd="4" destOrd="0" presId="urn:microsoft.com/office/officeart/2005/8/layout/chevron2"/>
    <dgm:cxn modelId="{B5048BA7-C091-4D82-9FA8-7EE3ACF088CF}" type="presParOf" srcId="{5D5CC992-B40A-4344-A385-AFE18692A22E}" destId="{D6E517F1-F3CF-4842-B7DB-CEB8B0A86BA0}" srcOrd="0" destOrd="0" presId="urn:microsoft.com/office/officeart/2005/8/layout/chevron2"/>
    <dgm:cxn modelId="{EDA89897-0F47-4F1D-A813-E0F40A61D292}" type="presParOf" srcId="{5D5CC992-B40A-4344-A385-AFE18692A22E}" destId="{44FE26D2-9143-421C-9E31-95804B9A98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7DDDDD-E690-4DFA-B54E-0588F018633D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2" csCatId="colorful" phldr="1"/>
      <dgm:spPr/>
    </dgm:pt>
    <dgm:pt modelId="{48F7424A-DC9F-4527-A441-8D90769F2727}">
      <dgm:prSet phldrT="[Texte]"/>
      <dgm:spPr/>
      <dgm:t>
        <a:bodyPr/>
        <a:lstStyle/>
        <a:p>
          <a:r>
            <a:rPr lang="fr-FR" dirty="0"/>
            <a:t>Calcul de la vélocité de l’équipe</a:t>
          </a:r>
        </a:p>
      </dgm:t>
    </dgm:pt>
    <dgm:pt modelId="{0D8813F6-9E6D-431E-BE77-AFC99DC3F751}" type="parTrans" cxnId="{281A8F7F-DE68-4781-82C3-B0E10506F492}">
      <dgm:prSet/>
      <dgm:spPr/>
      <dgm:t>
        <a:bodyPr/>
        <a:lstStyle/>
        <a:p>
          <a:endParaRPr lang="fr-FR"/>
        </a:p>
      </dgm:t>
    </dgm:pt>
    <dgm:pt modelId="{0953CFA6-8B29-44DD-B7C1-15900DF7E155}" type="sibTrans" cxnId="{281A8F7F-DE68-4781-82C3-B0E10506F492}">
      <dgm:prSet/>
      <dgm:spPr/>
      <dgm:t>
        <a:bodyPr/>
        <a:lstStyle/>
        <a:p>
          <a:endParaRPr lang="fr-FR"/>
        </a:p>
      </dgm:t>
    </dgm:pt>
    <dgm:pt modelId="{0FDD3B5A-9A7B-4448-93C0-EB292C4EC4E8}">
      <dgm:prSet phldrT="[Texte]"/>
      <dgm:spPr/>
      <dgm:t>
        <a:bodyPr/>
        <a:lstStyle/>
        <a:p>
          <a:r>
            <a:rPr lang="fr-FR" dirty="0"/>
            <a:t>Démonstration de la réalisation des Sprint</a:t>
          </a:r>
        </a:p>
      </dgm:t>
    </dgm:pt>
    <dgm:pt modelId="{407FF409-041B-4188-A3DD-42842E486213}" type="parTrans" cxnId="{B9ABDD04-8888-4200-B33C-D649C3B65B73}">
      <dgm:prSet/>
      <dgm:spPr/>
      <dgm:t>
        <a:bodyPr/>
        <a:lstStyle/>
        <a:p>
          <a:endParaRPr lang="fr-FR"/>
        </a:p>
      </dgm:t>
    </dgm:pt>
    <dgm:pt modelId="{FAC3DF80-9835-47F7-AEC1-7E602B88E282}" type="sibTrans" cxnId="{B9ABDD04-8888-4200-B33C-D649C3B65B73}">
      <dgm:prSet/>
      <dgm:spPr/>
      <dgm:t>
        <a:bodyPr/>
        <a:lstStyle/>
        <a:p>
          <a:endParaRPr lang="fr-FR"/>
        </a:p>
      </dgm:t>
    </dgm:pt>
    <dgm:pt modelId="{116E63F2-7876-48E3-9747-93851996815B}">
      <dgm:prSet phldrT="[Texte]"/>
      <dgm:spPr/>
      <dgm:t>
        <a:bodyPr/>
        <a:lstStyle/>
        <a:p>
          <a:r>
            <a:rPr lang="fr-FR" dirty="0"/>
            <a:t>Partage du travail et collecte de feedback</a:t>
          </a:r>
        </a:p>
      </dgm:t>
    </dgm:pt>
    <dgm:pt modelId="{31E9B226-0DFE-49D8-8BBD-8036F652861D}" type="parTrans" cxnId="{FC386541-7064-4EE9-B826-EB7810DC7209}">
      <dgm:prSet/>
      <dgm:spPr/>
      <dgm:t>
        <a:bodyPr/>
        <a:lstStyle/>
        <a:p>
          <a:endParaRPr lang="fr-FR"/>
        </a:p>
      </dgm:t>
    </dgm:pt>
    <dgm:pt modelId="{1CCCA282-298D-4E44-B248-135D3918EF2B}" type="sibTrans" cxnId="{FC386541-7064-4EE9-B826-EB7810DC7209}">
      <dgm:prSet/>
      <dgm:spPr/>
      <dgm:t>
        <a:bodyPr/>
        <a:lstStyle/>
        <a:p>
          <a:endParaRPr lang="fr-FR"/>
        </a:p>
      </dgm:t>
    </dgm:pt>
    <dgm:pt modelId="{A45BD954-3CFE-489A-B58F-F394A4D55F82}" type="pres">
      <dgm:prSet presAssocID="{9F7DDDDD-E690-4DFA-B54E-0588F018633D}" presName="linearFlow" presStyleCnt="0">
        <dgm:presLayoutVars>
          <dgm:dir/>
          <dgm:resizeHandles val="exact"/>
        </dgm:presLayoutVars>
      </dgm:prSet>
      <dgm:spPr/>
    </dgm:pt>
    <dgm:pt modelId="{513FA50D-3D00-4687-9338-5F2841015791}" type="pres">
      <dgm:prSet presAssocID="{48F7424A-DC9F-4527-A441-8D90769F2727}" presName="comp" presStyleCnt="0"/>
      <dgm:spPr/>
    </dgm:pt>
    <dgm:pt modelId="{F0077790-2FF4-4DA4-827F-CDCFACCB8E1C}" type="pres">
      <dgm:prSet presAssocID="{48F7424A-DC9F-4527-A441-8D90769F2727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2904FF2-5DA4-4DF8-9D8E-79456A75FD4A}" type="pres">
      <dgm:prSet presAssocID="{48F7424A-DC9F-4527-A441-8D90769F2727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7C87D22A-FDB7-4F88-980E-48FFD1EAA6B2}" type="pres">
      <dgm:prSet presAssocID="{0953CFA6-8B29-44DD-B7C1-15900DF7E155}" presName="sibTrans" presStyleCnt="0"/>
      <dgm:spPr/>
    </dgm:pt>
    <dgm:pt modelId="{774D51E5-994C-4752-B854-DAC05E6BC8A1}" type="pres">
      <dgm:prSet presAssocID="{0FDD3B5A-9A7B-4448-93C0-EB292C4EC4E8}" presName="comp" presStyleCnt="0"/>
      <dgm:spPr/>
    </dgm:pt>
    <dgm:pt modelId="{D3CAF66B-496B-478D-8415-3CF430AD30E5}" type="pres">
      <dgm:prSet presAssocID="{0FDD3B5A-9A7B-4448-93C0-EB292C4EC4E8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9C34B74-0C6A-45D3-A658-C4AD9567E799}" type="pres">
      <dgm:prSet presAssocID="{0FDD3B5A-9A7B-4448-93C0-EB292C4EC4E8}" presName="rect1" presStyleLbl="lnNode1" presStyleIdx="1" presStyleCnt="3" custScaleX="102736" custScaleY="9713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10E75078-3FAE-42DA-BFE8-6FC000D08E7B}" type="pres">
      <dgm:prSet presAssocID="{FAC3DF80-9835-47F7-AEC1-7E602B88E282}" presName="sibTrans" presStyleCnt="0"/>
      <dgm:spPr/>
    </dgm:pt>
    <dgm:pt modelId="{9525FEFC-6249-4885-BB45-82A54A5FB6DA}" type="pres">
      <dgm:prSet presAssocID="{116E63F2-7876-48E3-9747-93851996815B}" presName="comp" presStyleCnt="0"/>
      <dgm:spPr/>
    </dgm:pt>
    <dgm:pt modelId="{F3461EA2-DF27-45E9-A216-F587124A9DC3}" type="pres">
      <dgm:prSet presAssocID="{116E63F2-7876-48E3-9747-93851996815B}" presName="rect2" presStyleLbl="node1" presStyleIdx="2" presStyleCnt="3" custLinFactNeighborX="2632" custLinFactNeighborY="-581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5CF78F-AB53-40DC-995A-76F69B3A74CE}" type="pres">
      <dgm:prSet presAssocID="{116E63F2-7876-48E3-9747-93851996815B}" presName="rect1" presStyleLbl="lnNode1" presStyleIdx="2" presStyleCnt="3" custScaleX="101318" custLinFactNeighborX="-1710" custLinFactNeighborY="-171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</dgm:spPr>
    </dgm:pt>
  </dgm:ptLst>
  <dgm:cxnLst>
    <dgm:cxn modelId="{FC386541-7064-4EE9-B826-EB7810DC7209}" srcId="{9F7DDDDD-E690-4DFA-B54E-0588F018633D}" destId="{116E63F2-7876-48E3-9747-93851996815B}" srcOrd="2" destOrd="0" parTransId="{31E9B226-0DFE-49D8-8BBD-8036F652861D}" sibTransId="{1CCCA282-298D-4E44-B248-135D3918EF2B}"/>
    <dgm:cxn modelId="{49CEA286-BCE8-4E7F-9218-1A01DC3ECD7E}" type="presOf" srcId="{9F7DDDDD-E690-4DFA-B54E-0588F018633D}" destId="{A45BD954-3CFE-489A-B58F-F394A4D55F82}" srcOrd="0" destOrd="0" presId="urn:microsoft.com/office/officeart/2008/layout/AlternatingPictureBlocks"/>
    <dgm:cxn modelId="{C5AB99D9-E895-4E33-9E32-CFB1823B1C06}" type="presOf" srcId="{116E63F2-7876-48E3-9747-93851996815B}" destId="{F3461EA2-DF27-45E9-A216-F587124A9DC3}" srcOrd="0" destOrd="0" presId="urn:microsoft.com/office/officeart/2008/layout/AlternatingPictureBlocks"/>
    <dgm:cxn modelId="{281A8F7F-DE68-4781-82C3-B0E10506F492}" srcId="{9F7DDDDD-E690-4DFA-B54E-0588F018633D}" destId="{48F7424A-DC9F-4527-A441-8D90769F2727}" srcOrd="0" destOrd="0" parTransId="{0D8813F6-9E6D-431E-BE77-AFC99DC3F751}" sibTransId="{0953CFA6-8B29-44DD-B7C1-15900DF7E155}"/>
    <dgm:cxn modelId="{B9ABDD04-8888-4200-B33C-D649C3B65B73}" srcId="{9F7DDDDD-E690-4DFA-B54E-0588F018633D}" destId="{0FDD3B5A-9A7B-4448-93C0-EB292C4EC4E8}" srcOrd="1" destOrd="0" parTransId="{407FF409-041B-4188-A3DD-42842E486213}" sibTransId="{FAC3DF80-9835-47F7-AEC1-7E602B88E282}"/>
    <dgm:cxn modelId="{FB1CC8FD-A1E8-4770-A10A-854320B84C8E}" type="presOf" srcId="{48F7424A-DC9F-4527-A441-8D90769F2727}" destId="{F0077790-2FF4-4DA4-827F-CDCFACCB8E1C}" srcOrd="0" destOrd="0" presId="urn:microsoft.com/office/officeart/2008/layout/AlternatingPictureBlocks"/>
    <dgm:cxn modelId="{3847B349-EC33-43DC-9180-1261788243DE}" type="presOf" srcId="{0FDD3B5A-9A7B-4448-93C0-EB292C4EC4E8}" destId="{D3CAF66B-496B-478D-8415-3CF430AD30E5}" srcOrd="0" destOrd="0" presId="urn:microsoft.com/office/officeart/2008/layout/AlternatingPictureBlocks"/>
    <dgm:cxn modelId="{E310BF10-F678-4E5E-B365-EC2E0B99EB67}" type="presParOf" srcId="{A45BD954-3CFE-489A-B58F-F394A4D55F82}" destId="{513FA50D-3D00-4687-9338-5F2841015791}" srcOrd="0" destOrd="0" presId="urn:microsoft.com/office/officeart/2008/layout/AlternatingPictureBlocks"/>
    <dgm:cxn modelId="{D54458BD-4D69-4CA6-B44B-DAE6FF423099}" type="presParOf" srcId="{513FA50D-3D00-4687-9338-5F2841015791}" destId="{F0077790-2FF4-4DA4-827F-CDCFACCB8E1C}" srcOrd="0" destOrd="0" presId="urn:microsoft.com/office/officeart/2008/layout/AlternatingPictureBlocks"/>
    <dgm:cxn modelId="{83D80AEB-6558-427B-871A-844FBF6031FF}" type="presParOf" srcId="{513FA50D-3D00-4687-9338-5F2841015791}" destId="{62904FF2-5DA4-4DF8-9D8E-79456A75FD4A}" srcOrd="1" destOrd="0" presId="urn:microsoft.com/office/officeart/2008/layout/AlternatingPictureBlocks"/>
    <dgm:cxn modelId="{64423B97-0EF5-4335-AF83-58516AA2210F}" type="presParOf" srcId="{A45BD954-3CFE-489A-B58F-F394A4D55F82}" destId="{7C87D22A-FDB7-4F88-980E-48FFD1EAA6B2}" srcOrd="1" destOrd="0" presId="urn:microsoft.com/office/officeart/2008/layout/AlternatingPictureBlocks"/>
    <dgm:cxn modelId="{C17D4766-A1BB-45D9-A0FD-231257672CBD}" type="presParOf" srcId="{A45BD954-3CFE-489A-B58F-F394A4D55F82}" destId="{774D51E5-994C-4752-B854-DAC05E6BC8A1}" srcOrd="2" destOrd="0" presId="urn:microsoft.com/office/officeart/2008/layout/AlternatingPictureBlocks"/>
    <dgm:cxn modelId="{EE8D1251-D9F6-486E-81D7-9E16903C9010}" type="presParOf" srcId="{774D51E5-994C-4752-B854-DAC05E6BC8A1}" destId="{D3CAF66B-496B-478D-8415-3CF430AD30E5}" srcOrd="0" destOrd="0" presId="urn:microsoft.com/office/officeart/2008/layout/AlternatingPictureBlocks"/>
    <dgm:cxn modelId="{1F5AA838-C9B7-46BE-928E-36E515BAAEA6}" type="presParOf" srcId="{774D51E5-994C-4752-B854-DAC05E6BC8A1}" destId="{D9C34B74-0C6A-45D3-A658-C4AD9567E799}" srcOrd="1" destOrd="0" presId="urn:microsoft.com/office/officeart/2008/layout/AlternatingPictureBlocks"/>
    <dgm:cxn modelId="{AD4A9975-2BFE-457C-A240-34282A29E0D7}" type="presParOf" srcId="{A45BD954-3CFE-489A-B58F-F394A4D55F82}" destId="{10E75078-3FAE-42DA-BFE8-6FC000D08E7B}" srcOrd="3" destOrd="0" presId="urn:microsoft.com/office/officeart/2008/layout/AlternatingPictureBlocks"/>
    <dgm:cxn modelId="{451B4E4A-C175-474B-AB68-FED209EB9C78}" type="presParOf" srcId="{A45BD954-3CFE-489A-B58F-F394A4D55F82}" destId="{9525FEFC-6249-4885-BB45-82A54A5FB6DA}" srcOrd="4" destOrd="0" presId="urn:microsoft.com/office/officeart/2008/layout/AlternatingPictureBlocks"/>
    <dgm:cxn modelId="{C4953399-29A7-49F8-8067-36C6AAC283CB}" type="presParOf" srcId="{9525FEFC-6249-4885-BB45-82A54A5FB6DA}" destId="{F3461EA2-DF27-45E9-A216-F587124A9DC3}" srcOrd="0" destOrd="0" presId="urn:microsoft.com/office/officeart/2008/layout/AlternatingPictureBlocks"/>
    <dgm:cxn modelId="{ACA2C744-7F33-48E2-BCE5-05C75EF3C64D}" type="presParOf" srcId="{9525FEFC-6249-4885-BB45-82A54A5FB6DA}" destId="{A65CF78F-AB53-40DC-995A-76F69B3A74CE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8D68E-D30C-4FE3-B746-577E15594FDC}">
      <dsp:nvSpPr>
        <dsp:cNvPr id="0" name=""/>
        <dsp:cNvSpPr/>
      </dsp:nvSpPr>
      <dsp:spPr>
        <a:xfrm rot="5400000">
          <a:off x="1950163" y="135592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/>
            <a:t>Même heure même endroit </a:t>
          </a:r>
        </a:p>
      </dsp:txBody>
      <dsp:txXfrm rot="-5400000">
        <a:off x="2206764" y="251799"/>
        <a:ext cx="766129" cy="880606"/>
      </dsp:txXfrm>
    </dsp:sp>
    <dsp:sp modelId="{25CC2A44-F94E-4185-9173-FDC2441CB73A}">
      <dsp:nvSpPr>
        <dsp:cNvPr id="0" name=""/>
        <dsp:cNvSpPr/>
      </dsp:nvSpPr>
      <dsp:spPr>
        <a:xfrm>
          <a:off x="3180113" y="308302"/>
          <a:ext cx="1427735" cy="76759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dirty="0"/>
        </a:p>
      </dsp:txBody>
      <dsp:txXfrm>
        <a:off x="3180113" y="308302"/>
        <a:ext cx="1427735" cy="767599"/>
      </dsp:txXfrm>
    </dsp:sp>
    <dsp:sp modelId="{4DCF65E9-6D6D-4783-86F3-BEA0F5B1E145}">
      <dsp:nvSpPr>
        <dsp:cNvPr id="0" name=""/>
        <dsp:cNvSpPr/>
      </dsp:nvSpPr>
      <dsp:spPr>
        <a:xfrm rot="5400000">
          <a:off x="748102" y="135592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2145275"/>
            <a:satOff val="2602"/>
            <a:lumOff val="66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15 min maximum</a:t>
          </a:r>
        </a:p>
      </dsp:txBody>
      <dsp:txXfrm rot="-5400000">
        <a:off x="1004703" y="251799"/>
        <a:ext cx="766129" cy="880606"/>
      </dsp:txXfrm>
    </dsp:sp>
    <dsp:sp modelId="{5C708402-F18C-4319-A3A9-519F2B0CCF13}">
      <dsp:nvSpPr>
        <dsp:cNvPr id="0" name=""/>
        <dsp:cNvSpPr/>
      </dsp:nvSpPr>
      <dsp:spPr>
        <a:xfrm rot="5400000">
          <a:off x="1346829" y="1221490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4290551"/>
            <a:satOff val="5205"/>
            <a:lumOff val="133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/>
            <a:t>Synchro quotidienne</a:t>
          </a:r>
        </a:p>
      </dsp:txBody>
      <dsp:txXfrm rot="-5400000">
        <a:off x="1603430" y="1337697"/>
        <a:ext cx="766129" cy="880606"/>
      </dsp:txXfrm>
    </dsp:sp>
    <dsp:sp modelId="{39514E36-39ED-4035-89EC-7568E18471F6}">
      <dsp:nvSpPr>
        <dsp:cNvPr id="0" name=""/>
        <dsp:cNvSpPr/>
      </dsp:nvSpPr>
      <dsp:spPr>
        <a:xfrm>
          <a:off x="2251" y="1394200"/>
          <a:ext cx="1381679" cy="76759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8F5577-9C22-404E-B272-F2AB12E58089}">
      <dsp:nvSpPr>
        <dsp:cNvPr id="0" name=""/>
        <dsp:cNvSpPr/>
      </dsp:nvSpPr>
      <dsp:spPr>
        <a:xfrm rot="5400000">
          <a:off x="2557205" y="1221490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6435826"/>
            <a:satOff val="7807"/>
            <a:lumOff val="200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/>
            <a:t>Ce que j’ai fait hier</a:t>
          </a:r>
        </a:p>
      </dsp:txBody>
      <dsp:txXfrm rot="-5400000">
        <a:off x="2813806" y="1337697"/>
        <a:ext cx="766129" cy="880606"/>
      </dsp:txXfrm>
    </dsp:sp>
    <dsp:sp modelId="{447DCCAB-D4D1-4CF7-B40D-3925C31D620C}">
      <dsp:nvSpPr>
        <dsp:cNvPr id="0" name=""/>
        <dsp:cNvSpPr/>
      </dsp:nvSpPr>
      <dsp:spPr>
        <a:xfrm rot="5400000">
          <a:off x="1950163" y="2307387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8581101"/>
            <a:satOff val="10410"/>
            <a:lumOff val="266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/>
            <a:t>Ce que je vais faire aujourd’hui</a:t>
          </a:r>
        </a:p>
      </dsp:txBody>
      <dsp:txXfrm rot="-5400000">
        <a:off x="2206764" y="2423594"/>
        <a:ext cx="766129" cy="880606"/>
      </dsp:txXfrm>
    </dsp:sp>
    <dsp:sp modelId="{A09B2881-307A-466E-B9C2-3BBF0691ABF6}">
      <dsp:nvSpPr>
        <dsp:cNvPr id="0" name=""/>
        <dsp:cNvSpPr/>
      </dsp:nvSpPr>
      <dsp:spPr>
        <a:xfrm>
          <a:off x="3180113" y="2480097"/>
          <a:ext cx="1427735" cy="767599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0C512B-304D-4E9E-A760-443AB14FF33D}">
      <dsp:nvSpPr>
        <dsp:cNvPr id="0" name=""/>
        <dsp:cNvSpPr/>
      </dsp:nvSpPr>
      <dsp:spPr>
        <a:xfrm rot="5400000">
          <a:off x="748102" y="2307387"/>
          <a:ext cx="1279332" cy="111301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10726377"/>
            <a:satOff val="13012"/>
            <a:lumOff val="333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/>
            <a:t>Mes obstacles</a:t>
          </a:r>
        </a:p>
      </dsp:txBody>
      <dsp:txXfrm rot="-5400000">
        <a:off x="1004703" y="2423594"/>
        <a:ext cx="766129" cy="880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4E890-0B8E-464B-8842-184F17D4D899}">
      <dsp:nvSpPr>
        <dsp:cNvPr id="0" name=""/>
        <dsp:cNvSpPr/>
      </dsp:nvSpPr>
      <dsp:spPr>
        <a:xfrm rot="5400000">
          <a:off x="-192992" y="197101"/>
          <a:ext cx="1286619" cy="90063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Phase 1</a:t>
          </a:r>
        </a:p>
      </dsp:txBody>
      <dsp:txXfrm rot="-5400000">
        <a:off x="2" y="454425"/>
        <a:ext cx="900633" cy="385986"/>
      </dsp:txXfrm>
    </dsp:sp>
    <dsp:sp modelId="{3A7D07CB-C962-4D53-BE4F-1F661FF5635F}">
      <dsp:nvSpPr>
        <dsp:cNvPr id="0" name=""/>
        <dsp:cNvSpPr/>
      </dsp:nvSpPr>
      <dsp:spPr>
        <a:xfrm rot="5400000">
          <a:off x="2314765" y="-1413666"/>
          <a:ext cx="843101" cy="36713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Le PO rappelle la vision et l’objectif du sprint.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Les US sont sélectionnées.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L’équipe procède à l’estimation des US.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Le PO répond aux questions.</a:t>
          </a:r>
        </a:p>
      </dsp:txBody>
      <dsp:txXfrm rot="-5400000">
        <a:off x="900633" y="41623"/>
        <a:ext cx="3630209" cy="760787"/>
      </dsp:txXfrm>
    </dsp:sp>
    <dsp:sp modelId="{2686E4F2-CA76-4747-97DB-CBBA21CDE620}">
      <dsp:nvSpPr>
        <dsp:cNvPr id="0" name=""/>
        <dsp:cNvSpPr/>
      </dsp:nvSpPr>
      <dsp:spPr>
        <a:xfrm rot="5400000">
          <a:off x="-192992" y="1284933"/>
          <a:ext cx="1286619" cy="900633"/>
        </a:xfrm>
        <a:prstGeom prst="chevron">
          <a:avLst/>
        </a:prstGeom>
        <a:solidFill>
          <a:schemeClr val="accent3">
            <a:hueOff val="-4414954"/>
            <a:satOff val="-17291"/>
            <a:lumOff val="-7548"/>
            <a:alphaOff val="0"/>
          </a:schemeClr>
        </a:solidFill>
        <a:ln w="12700" cap="flat" cmpd="sng" algn="ctr">
          <a:solidFill>
            <a:schemeClr val="accent3">
              <a:hueOff val="-4414954"/>
              <a:satOff val="-17291"/>
              <a:lumOff val="-75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/>
            <a:t>Phase 2</a:t>
          </a:r>
          <a:endParaRPr lang="fr-FR" sz="1800" kern="1200" dirty="0"/>
        </a:p>
      </dsp:txBody>
      <dsp:txXfrm rot="-5400000">
        <a:off x="2" y="1542257"/>
        <a:ext cx="900633" cy="385986"/>
      </dsp:txXfrm>
    </dsp:sp>
    <dsp:sp modelId="{B55B2AAD-066A-4AB6-97E3-A2091857DAAD}">
      <dsp:nvSpPr>
        <dsp:cNvPr id="0" name=""/>
        <dsp:cNvSpPr/>
      </dsp:nvSpPr>
      <dsp:spPr>
        <a:xfrm rot="5400000">
          <a:off x="2318165" y="-325591"/>
          <a:ext cx="836302" cy="36713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4414954"/>
              <a:satOff val="-17291"/>
              <a:lumOff val="-75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L’équipe identifie les US technique.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Identification des tâches.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Initialisation du </a:t>
          </a:r>
          <a:r>
            <a:rPr lang="fr-FR" sz="1200" kern="1200" dirty="0" err="1"/>
            <a:t>Scrum</a:t>
          </a:r>
          <a:r>
            <a:rPr lang="fr-FR" sz="1200" kern="1200" dirty="0"/>
            <a:t> </a:t>
          </a:r>
          <a:r>
            <a:rPr lang="fr-FR" sz="1200" kern="1200" dirty="0" err="1"/>
            <a:t>Board</a:t>
          </a:r>
          <a:r>
            <a:rPr lang="fr-FR" sz="1200" kern="1200" dirty="0"/>
            <a:t>.</a:t>
          </a:r>
        </a:p>
      </dsp:txBody>
      <dsp:txXfrm rot="-5400000">
        <a:off x="900634" y="1132765"/>
        <a:ext cx="3630541" cy="754652"/>
      </dsp:txXfrm>
    </dsp:sp>
    <dsp:sp modelId="{D6E517F1-F3CF-4842-B7DB-CEB8B0A86BA0}">
      <dsp:nvSpPr>
        <dsp:cNvPr id="0" name=""/>
        <dsp:cNvSpPr/>
      </dsp:nvSpPr>
      <dsp:spPr>
        <a:xfrm rot="5400000">
          <a:off x="-192992" y="2372764"/>
          <a:ext cx="1286619" cy="900633"/>
        </a:xfrm>
        <a:prstGeom prst="chevron">
          <a:avLst/>
        </a:prstGeom>
        <a:solidFill>
          <a:schemeClr val="accent3">
            <a:hueOff val="-8829909"/>
            <a:satOff val="-34582"/>
            <a:lumOff val="-15097"/>
            <a:alphaOff val="0"/>
          </a:schemeClr>
        </a:solidFill>
        <a:ln w="12700" cap="flat" cmpd="sng" algn="ctr">
          <a:solidFill>
            <a:schemeClr val="accent3">
              <a:hueOff val="-8829909"/>
              <a:satOff val="-34582"/>
              <a:lumOff val="-150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Must do</a:t>
          </a:r>
        </a:p>
      </dsp:txBody>
      <dsp:txXfrm rot="-5400000">
        <a:off x="2" y="2630088"/>
        <a:ext cx="900633" cy="385986"/>
      </dsp:txXfrm>
    </dsp:sp>
    <dsp:sp modelId="{44FE26D2-9143-421C-9E31-95804B9A986B}">
      <dsp:nvSpPr>
        <dsp:cNvPr id="0" name=""/>
        <dsp:cNvSpPr/>
      </dsp:nvSpPr>
      <dsp:spPr>
        <a:xfrm rot="5400000">
          <a:off x="2318165" y="762239"/>
          <a:ext cx="836302" cy="36713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8829909"/>
              <a:satOff val="-34582"/>
              <a:lumOff val="-150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Le contenu est défini à partir de la vélocité et du poids des US choisies par le PO.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200" kern="1200" dirty="0"/>
            <a:t>L’ensemble de l’équipe s’engage sur l’objectif du Sprint.</a:t>
          </a:r>
        </a:p>
      </dsp:txBody>
      <dsp:txXfrm rot="-5400000">
        <a:off x="900634" y="2220596"/>
        <a:ext cx="3630541" cy="754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77790-2FF4-4DA4-827F-CDCFACCB8E1C}">
      <dsp:nvSpPr>
        <dsp:cNvPr id="0" name=""/>
        <dsp:cNvSpPr/>
      </dsp:nvSpPr>
      <dsp:spPr>
        <a:xfrm>
          <a:off x="2025878" y="1458"/>
          <a:ext cx="2526774" cy="11428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Calcul de la vélocité de l’équipe</a:t>
          </a:r>
        </a:p>
      </dsp:txBody>
      <dsp:txXfrm>
        <a:off x="2025878" y="1458"/>
        <a:ext cx="2526774" cy="1142819"/>
      </dsp:txXfrm>
    </dsp:sp>
    <dsp:sp modelId="{62904FF2-5DA4-4DF8-9D8E-79456A75FD4A}">
      <dsp:nvSpPr>
        <dsp:cNvPr id="0" name=""/>
        <dsp:cNvSpPr/>
      </dsp:nvSpPr>
      <dsp:spPr>
        <a:xfrm>
          <a:off x="781347" y="1458"/>
          <a:ext cx="1131391" cy="11428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AF66B-496B-478D-8415-3CF430AD30E5}">
      <dsp:nvSpPr>
        <dsp:cNvPr id="0" name=""/>
        <dsp:cNvSpPr/>
      </dsp:nvSpPr>
      <dsp:spPr>
        <a:xfrm>
          <a:off x="773608" y="1332843"/>
          <a:ext cx="2526774" cy="1142819"/>
        </a:xfrm>
        <a:prstGeom prst="rect">
          <a:avLst/>
        </a:prstGeom>
        <a:solidFill>
          <a:schemeClr val="accent2">
            <a:hueOff val="5363188"/>
            <a:satOff val="6506"/>
            <a:lumOff val="16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Démonstration de la réalisation des Sprint</a:t>
          </a:r>
        </a:p>
      </dsp:txBody>
      <dsp:txXfrm>
        <a:off x="773608" y="1332843"/>
        <a:ext cx="2526774" cy="1142819"/>
      </dsp:txXfrm>
    </dsp:sp>
    <dsp:sp modelId="{D9C34B74-0C6A-45D3-A658-C4AD9567E799}">
      <dsp:nvSpPr>
        <dsp:cNvPr id="0" name=""/>
        <dsp:cNvSpPr/>
      </dsp:nvSpPr>
      <dsp:spPr>
        <a:xfrm>
          <a:off x="3398044" y="1349191"/>
          <a:ext cx="1162346" cy="111012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61EA2-DF27-45E9-A216-F587124A9DC3}">
      <dsp:nvSpPr>
        <dsp:cNvPr id="0" name=""/>
        <dsp:cNvSpPr/>
      </dsp:nvSpPr>
      <dsp:spPr>
        <a:xfrm>
          <a:off x="2096110" y="2597727"/>
          <a:ext cx="2526774" cy="1142819"/>
        </a:xfrm>
        <a:prstGeom prst="rect">
          <a:avLst/>
        </a:prstGeom>
        <a:solidFill>
          <a:schemeClr val="accent2">
            <a:hueOff val="10726377"/>
            <a:satOff val="13012"/>
            <a:lumOff val="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Partage du travail et collecte de feedback</a:t>
          </a:r>
        </a:p>
      </dsp:txBody>
      <dsp:txXfrm>
        <a:off x="2096110" y="2597727"/>
        <a:ext cx="2526774" cy="1142819"/>
      </dsp:txXfrm>
    </dsp:sp>
    <dsp:sp modelId="{A65CF78F-AB53-40DC-995A-76F69B3A74CE}">
      <dsp:nvSpPr>
        <dsp:cNvPr id="0" name=""/>
        <dsp:cNvSpPr/>
      </dsp:nvSpPr>
      <dsp:spPr>
        <a:xfrm>
          <a:off x="758272" y="2644582"/>
          <a:ext cx="1146303" cy="11428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000" r="-5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79B68-DBF5-4E1F-AAF4-47D70130862B}" type="datetimeFigureOut">
              <a:rPr lang="fr-FR" smtClean="0"/>
              <a:t>09/11/2018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D5BF5-6833-4879-97DF-5FED1EC09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86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5DDBA-2953-42F4-BA2C-EBC7DD45A90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76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26600" y="3457453"/>
            <a:ext cx="4404633" cy="1991912"/>
          </a:xfrm>
        </p:spPr>
        <p:txBody>
          <a:bodyPr anchor="b">
            <a:noAutofit/>
          </a:bodyPr>
          <a:lstStyle>
            <a:lvl1pPr algn="ctr">
              <a:defRPr lang="fr-FR" sz="6000" kern="1200" cap="all" spc="300" baseline="12500" dirty="0">
                <a:solidFill>
                  <a:srgbClr val="36526E"/>
                </a:solidFill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526601" y="5541440"/>
            <a:ext cx="4142872" cy="1655762"/>
          </a:xfrm>
        </p:spPr>
        <p:txBody>
          <a:bodyPr>
            <a:noAutofit/>
          </a:bodyPr>
          <a:lstStyle>
            <a:lvl1pPr marL="0" indent="0" algn="ctr">
              <a:buNone/>
              <a:defRPr lang="fr-FR" sz="3200" kern="1200" cap="all" spc="300" baseline="12500" dirty="0">
                <a:solidFill>
                  <a:srgbClr val="FF0000"/>
                </a:solidFill>
                <a:latin typeface="+mn-lt"/>
                <a:ea typeface="+mn-ea"/>
                <a:cs typeface="+mn-cs"/>
                <a:sym typeface="Montserrat-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-208756" y="-1695450"/>
            <a:ext cx="10744994" cy="10279063"/>
            <a:chOff x="-208756" y="-1695450"/>
            <a:chExt cx="10744994" cy="10279063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76F8C13-5837-47B2-9D81-D18E66253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7485" y="3100578"/>
              <a:ext cx="3081013" cy="2233519"/>
            </a:xfrm>
            <a:custGeom>
              <a:avLst/>
              <a:gdLst>
                <a:gd name="T0" fmla="+- 0 10906 366"/>
                <a:gd name="T1" fmla="*/ T0 w 21081"/>
                <a:gd name="T2" fmla="*/ 10547 h 21095"/>
                <a:gd name="T3" fmla="+- 0 10906 366"/>
                <a:gd name="T4" fmla="*/ T3 w 21081"/>
                <a:gd name="T5" fmla="*/ 10547 h 21095"/>
                <a:gd name="T6" fmla="+- 0 10906 366"/>
                <a:gd name="T7" fmla="*/ T6 w 21081"/>
                <a:gd name="T8" fmla="*/ 10547 h 21095"/>
                <a:gd name="T9" fmla="+- 0 10906 366"/>
                <a:gd name="T10" fmla="*/ T9 w 21081"/>
                <a:gd name="T11" fmla="*/ 10547 h 2109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81" h="21095">
                  <a:moveTo>
                    <a:pt x="3463" y="0"/>
                  </a:moveTo>
                  <a:cubicBezTo>
                    <a:pt x="3113" y="0"/>
                    <a:pt x="2762" y="184"/>
                    <a:pt x="2495" y="553"/>
                  </a:cubicBezTo>
                  <a:cubicBezTo>
                    <a:pt x="2136" y="1048"/>
                    <a:pt x="2024" y="1749"/>
                    <a:pt x="2148" y="2380"/>
                  </a:cubicBezTo>
                  <a:cubicBezTo>
                    <a:pt x="1768" y="2627"/>
                    <a:pt x="1411" y="2963"/>
                    <a:pt x="1097" y="3396"/>
                  </a:cubicBezTo>
                  <a:cubicBezTo>
                    <a:pt x="-366" y="5415"/>
                    <a:pt x="-366" y="8688"/>
                    <a:pt x="1097" y="10707"/>
                  </a:cubicBezTo>
                  <a:cubicBezTo>
                    <a:pt x="1933" y="11862"/>
                    <a:pt x="3067" y="12354"/>
                    <a:pt x="4158" y="12187"/>
                  </a:cubicBezTo>
                  <a:cubicBezTo>
                    <a:pt x="4200" y="12649"/>
                    <a:pt x="4342" y="13096"/>
                    <a:pt x="4598" y="13451"/>
                  </a:cubicBezTo>
                  <a:cubicBezTo>
                    <a:pt x="4954" y="13942"/>
                    <a:pt x="5438" y="14138"/>
                    <a:pt x="5902" y="14058"/>
                  </a:cubicBezTo>
                  <a:cubicBezTo>
                    <a:pt x="5766" y="15006"/>
                    <a:pt x="5963" y="16027"/>
                    <a:pt x="6495" y="16762"/>
                  </a:cubicBezTo>
                  <a:cubicBezTo>
                    <a:pt x="7292" y="17862"/>
                    <a:pt x="8554" y="17929"/>
                    <a:pt x="9407" y="16963"/>
                  </a:cubicBezTo>
                  <a:cubicBezTo>
                    <a:pt x="9512" y="17357"/>
                    <a:pt x="9672" y="17729"/>
                    <a:pt x="9902" y="18046"/>
                  </a:cubicBezTo>
                  <a:cubicBezTo>
                    <a:pt x="10583" y="18986"/>
                    <a:pt x="11601" y="19158"/>
                    <a:pt x="12416" y="18588"/>
                  </a:cubicBezTo>
                  <a:cubicBezTo>
                    <a:pt x="12570" y="18940"/>
                    <a:pt x="12754" y="19277"/>
                    <a:pt x="12974" y="19581"/>
                  </a:cubicBezTo>
                  <a:cubicBezTo>
                    <a:pt x="14437" y="21600"/>
                    <a:pt x="16808" y="21600"/>
                    <a:pt x="18271" y="19581"/>
                  </a:cubicBezTo>
                  <a:cubicBezTo>
                    <a:pt x="19037" y="18524"/>
                    <a:pt x="19397" y="17122"/>
                    <a:pt x="19361" y="15737"/>
                  </a:cubicBezTo>
                  <a:cubicBezTo>
                    <a:pt x="19811" y="15798"/>
                    <a:pt x="20277" y="15601"/>
                    <a:pt x="20622" y="15124"/>
                  </a:cubicBezTo>
                  <a:cubicBezTo>
                    <a:pt x="21234" y="14280"/>
                    <a:pt x="21234" y="12910"/>
                    <a:pt x="20622" y="12066"/>
                  </a:cubicBezTo>
                  <a:cubicBezTo>
                    <a:pt x="20010" y="11221"/>
                    <a:pt x="19018" y="11221"/>
                    <a:pt x="18406" y="12066"/>
                  </a:cubicBezTo>
                  <a:cubicBezTo>
                    <a:pt x="18358" y="12133"/>
                    <a:pt x="18320" y="12208"/>
                    <a:pt x="18279" y="12281"/>
                  </a:cubicBezTo>
                  <a:cubicBezTo>
                    <a:pt x="18276" y="12277"/>
                    <a:pt x="18273" y="12274"/>
                    <a:pt x="18271" y="12270"/>
                  </a:cubicBezTo>
                  <a:cubicBezTo>
                    <a:pt x="16808" y="10251"/>
                    <a:pt x="14437" y="10251"/>
                    <a:pt x="12974" y="12270"/>
                  </a:cubicBezTo>
                  <a:cubicBezTo>
                    <a:pt x="12754" y="12574"/>
                    <a:pt x="12570" y="12909"/>
                    <a:pt x="12416" y="13261"/>
                  </a:cubicBezTo>
                  <a:cubicBezTo>
                    <a:pt x="11902" y="12902"/>
                    <a:pt x="11310" y="12843"/>
                    <a:pt x="10769" y="13085"/>
                  </a:cubicBezTo>
                  <a:cubicBezTo>
                    <a:pt x="10799" y="12701"/>
                    <a:pt x="10835" y="12319"/>
                    <a:pt x="10890" y="11940"/>
                  </a:cubicBezTo>
                  <a:cubicBezTo>
                    <a:pt x="11299" y="9092"/>
                    <a:pt x="12385" y="6515"/>
                    <a:pt x="13976" y="4616"/>
                  </a:cubicBezTo>
                  <a:lnTo>
                    <a:pt x="12579" y="3508"/>
                  </a:lnTo>
                  <a:cubicBezTo>
                    <a:pt x="12290" y="6435"/>
                    <a:pt x="11189" y="9094"/>
                    <a:pt x="9511" y="10926"/>
                  </a:cubicBezTo>
                  <a:cubicBezTo>
                    <a:pt x="9227" y="11236"/>
                    <a:pt x="8926" y="11514"/>
                    <a:pt x="8616" y="11768"/>
                  </a:cubicBezTo>
                  <a:cubicBezTo>
                    <a:pt x="8172" y="11597"/>
                    <a:pt x="7701" y="11616"/>
                    <a:pt x="7268" y="11841"/>
                  </a:cubicBezTo>
                  <a:cubicBezTo>
                    <a:pt x="7253" y="11315"/>
                    <a:pt x="7105" y="10794"/>
                    <a:pt x="6814" y="10392"/>
                  </a:cubicBezTo>
                  <a:cubicBezTo>
                    <a:pt x="6774" y="10337"/>
                    <a:pt x="6729" y="10295"/>
                    <a:pt x="6686" y="10248"/>
                  </a:cubicBezTo>
                  <a:cubicBezTo>
                    <a:pt x="7846" y="8219"/>
                    <a:pt x="7751" y="5269"/>
                    <a:pt x="6395" y="3396"/>
                  </a:cubicBezTo>
                  <a:cubicBezTo>
                    <a:pt x="5939" y="2767"/>
                    <a:pt x="5394" y="2332"/>
                    <a:pt x="4817" y="2095"/>
                  </a:cubicBezTo>
                  <a:cubicBezTo>
                    <a:pt x="4861" y="1545"/>
                    <a:pt x="4735" y="974"/>
                    <a:pt x="4430" y="553"/>
                  </a:cubicBezTo>
                  <a:cubicBezTo>
                    <a:pt x="4163" y="184"/>
                    <a:pt x="3813" y="0"/>
                    <a:pt x="3463" y="0"/>
                  </a:cubicBezTo>
                  <a:close/>
                </a:path>
              </a:pathLst>
            </a:custGeom>
            <a:solidFill>
              <a:srgbClr val="EAED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4BF779C-F3F4-4268-A4FD-DBC60819E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821" y="3171219"/>
              <a:ext cx="2865290" cy="2092561"/>
            </a:xfrm>
            <a:custGeom>
              <a:avLst/>
              <a:gdLst>
                <a:gd name="T0" fmla="+- 0 10799 150"/>
                <a:gd name="T1" fmla="*/ T0 w 21299"/>
                <a:gd name="T2" fmla="*/ 10642 h 21285"/>
                <a:gd name="T3" fmla="+- 0 10799 150"/>
                <a:gd name="T4" fmla="*/ T3 w 21299"/>
                <a:gd name="T5" fmla="*/ 10642 h 21285"/>
                <a:gd name="T6" fmla="+- 0 10799 150"/>
                <a:gd name="T7" fmla="*/ T6 w 21299"/>
                <a:gd name="T8" fmla="*/ 10642 h 21285"/>
                <a:gd name="T9" fmla="+- 0 10799 150"/>
                <a:gd name="T10" fmla="*/ T9 w 21299"/>
                <a:gd name="T11" fmla="*/ 10642 h 21285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99" h="21285">
                  <a:moveTo>
                    <a:pt x="1540" y="0"/>
                  </a:moveTo>
                  <a:cubicBezTo>
                    <a:pt x="1146" y="0"/>
                    <a:pt x="752" y="204"/>
                    <a:pt x="452" y="616"/>
                  </a:cubicBezTo>
                  <a:cubicBezTo>
                    <a:pt x="-150" y="1439"/>
                    <a:pt x="-150" y="2775"/>
                    <a:pt x="452" y="3599"/>
                  </a:cubicBezTo>
                  <a:cubicBezTo>
                    <a:pt x="549" y="3731"/>
                    <a:pt x="657" y="3834"/>
                    <a:pt x="770" y="3924"/>
                  </a:cubicBezTo>
                  <a:cubicBezTo>
                    <a:pt x="-136" y="5186"/>
                    <a:pt x="-131" y="7213"/>
                    <a:pt x="785" y="8467"/>
                  </a:cubicBezTo>
                  <a:cubicBezTo>
                    <a:pt x="1707" y="9728"/>
                    <a:pt x="3201" y="9728"/>
                    <a:pt x="4123" y="8467"/>
                  </a:cubicBezTo>
                  <a:cubicBezTo>
                    <a:pt x="5045" y="7206"/>
                    <a:pt x="5045" y="5163"/>
                    <a:pt x="4123" y="3901"/>
                  </a:cubicBezTo>
                  <a:cubicBezTo>
                    <a:pt x="3782" y="3435"/>
                    <a:pt x="3362" y="3143"/>
                    <a:pt x="2922" y="3021"/>
                  </a:cubicBezTo>
                  <a:cubicBezTo>
                    <a:pt x="3199" y="2236"/>
                    <a:pt x="3106" y="1267"/>
                    <a:pt x="2630" y="616"/>
                  </a:cubicBezTo>
                  <a:cubicBezTo>
                    <a:pt x="2329" y="204"/>
                    <a:pt x="1935" y="0"/>
                    <a:pt x="1540" y="0"/>
                  </a:cubicBezTo>
                  <a:close/>
                  <a:moveTo>
                    <a:pt x="14116" y="12181"/>
                  </a:moveTo>
                  <a:cubicBezTo>
                    <a:pt x="13512" y="12181"/>
                    <a:pt x="12907" y="12497"/>
                    <a:pt x="12447" y="13127"/>
                  </a:cubicBezTo>
                  <a:cubicBezTo>
                    <a:pt x="11991" y="13750"/>
                    <a:pt x="11763" y="14563"/>
                    <a:pt x="11758" y="15380"/>
                  </a:cubicBezTo>
                  <a:cubicBezTo>
                    <a:pt x="10840" y="14529"/>
                    <a:pt x="9581" y="14659"/>
                    <a:pt x="8768" y="15771"/>
                  </a:cubicBezTo>
                  <a:cubicBezTo>
                    <a:pt x="7846" y="17032"/>
                    <a:pt x="7846" y="19078"/>
                    <a:pt x="8768" y="20339"/>
                  </a:cubicBezTo>
                  <a:cubicBezTo>
                    <a:pt x="9690" y="21600"/>
                    <a:pt x="11184" y="21600"/>
                    <a:pt x="12106" y="20339"/>
                  </a:cubicBezTo>
                  <a:cubicBezTo>
                    <a:pt x="12561" y="19717"/>
                    <a:pt x="12789" y="18902"/>
                    <a:pt x="12795" y="18086"/>
                  </a:cubicBezTo>
                  <a:cubicBezTo>
                    <a:pt x="13713" y="18937"/>
                    <a:pt x="14971" y="18805"/>
                    <a:pt x="15785" y="17693"/>
                  </a:cubicBezTo>
                  <a:cubicBezTo>
                    <a:pt x="16706" y="16432"/>
                    <a:pt x="16706" y="14388"/>
                    <a:pt x="15785" y="13127"/>
                  </a:cubicBezTo>
                  <a:cubicBezTo>
                    <a:pt x="15324" y="12497"/>
                    <a:pt x="14720" y="12181"/>
                    <a:pt x="14116" y="12181"/>
                  </a:cubicBezTo>
                  <a:close/>
                  <a:moveTo>
                    <a:pt x="19760" y="12181"/>
                  </a:moveTo>
                  <a:cubicBezTo>
                    <a:pt x="19365" y="12181"/>
                    <a:pt x="18971" y="12387"/>
                    <a:pt x="18670" y="12798"/>
                  </a:cubicBezTo>
                  <a:cubicBezTo>
                    <a:pt x="18068" y="13622"/>
                    <a:pt x="18068" y="14956"/>
                    <a:pt x="18670" y="15779"/>
                  </a:cubicBezTo>
                  <a:cubicBezTo>
                    <a:pt x="19271" y="16603"/>
                    <a:pt x="20247" y="16603"/>
                    <a:pt x="20848" y="15779"/>
                  </a:cubicBezTo>
                  <a:cubicBezTo>
                    <a:pt x="21450" y="14956"/>
                    <a:pt x="21450" y="13622"/>
                    <a:pt x="20848" y="12798"/>
                  </a:cubicBezTo>
                  <a:cubicBezTo>
                    <a:pt x="20548" y="12387"/>
                    <a:pt x="20154" y="12181"/>
                    <a:pt x="19760" y="12181"/>
                  </a:cubicBezTo>
                  <a:close/>
                </a:path>
              </a:pathLst>
            </a:custGeom>
            <a:solidFill>
              <a:srgbClr val="FFFFFF">
                <a:alpha val="4131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38E872C0-353D-465D-8794-AE31B9F9D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08756" y="-1695450"/>
              <a:ext cx="10744994" cy="10279063"/>
              <a:chOff x="0" y="0"/>
              <a:chExt cx="21490864" cy="20558989"/>
            </a:xfrm>
          </p:grpSpPr>
          <p:sp>
            <p:nvSpPr>
              <p:cNvPr id="29" name="AutoShape 5">
                <a:extLst>
                  <a:ext uri="{FF2B5EF4-FFF2-40B4-BE49-F238E27FC236}">
                    <a16:creationId xmlns:a16="http://schemas.microsoft.com/office/drawing/2014/main" id="{6BC84871-57C1-4D44-BBCE-2584F818E017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81355">
                <a:off x="13766539" y="3811969"/>
                <a:ext cx="6712216" cy="67122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9763" y="0"/>
                      <a:pt x="8922" y="842"/>
                      <a:pt x="8922" y="1879"/>
                    </a:cubicBezTo>
                    <a:lnTo>
                      <a:pt x="8922" y="2999"/>
                    </a:lnTo>
                    <a:cubicBezTo>
                      <a:pt x="8117" y="3192"/>
                      <a:pt x="7338" y="3511"/>
                      <a:pt x="6613" y="3956"/>
                    </a:cubicBezTo>
                    <a:lnTo>
                      <a:pt x="5820" y="3163"/>
                    </a:lnTo>
                    <a:cubicBezTo>
                      <a:pt x="5453" y="2796"/>
                      <a:pt x="4973" y="2613"/>
                      <a:pt x="4492" y="2613"/>
                    </a:cubicBezTo>
                    <a:cubicBezTo>
                      <a:pt x="4011" y="2613"/>
                      <a:pt x="3530" y="2796"/>
                      <a:pt x="3163" y="3163"/>
                    </a:cubicBezTo>
                    <a:cubicBezTo>
                      <a:pt x="2430" y="3897"/>
                      <a:pt x="2430" y="5087"/>
                      <a:pt x="3163" y="5820"/>
                    </a:cubicBezTo>
                    <a:lnTo>
                      <a:pt x="3956" y="6613"/>
                    </a:lnTo>
                    <a:cubicBezTo>
                      <a:pt x="3512" y="7338"/>
                      <a:pt x="3192" y="8117"/>
                      <a:pt x="2999" y="8922"/>
                    </a:cubicBezTo>
                    <a:lnTo>
                      <a:pt x="1879" y="8922"/>
                    </a:lnTo>
                    <a:cubicBezTo>
                      <a:pt x="842" y="8922"/>
                      <a:pt x="0" y="9763"/>
                      <a:pt x="0" y="10800"/>
                    </a:cubicBezTo>
                    <a:cubicBezTo>
                      <a:pt x="0" y="11837"/>
                      <a:pt x="842" y="12678"/>
                      <a:pt x="1879" y="12678"/>
                    </a:cubicBezTo>
                    <a:lnTo>
                      <a:pt x="2999" y="12678"/>
                    </a:lnTo>
                    <a:cubicBezTo>
                      <a:pt x="3192" y="13483"/>
                      <a:pt x="3512" y="14262"/>
                      <a:pt x="3956" y="14987"/>
                    </a:cubicBezTo>
                    <a:lnTo>
                      <a:pt x="3163" y="15780"/>
                    </a:lnTo>
                    <a:cubicBezTo>
                      <a:pt x="2430" y="16513"/>
                      <a:pt x="2430" y="17703"/>
                      <a:pt x="3163" y="18437"/>
                    </a:cubicBezTo>
                    <a:cubicBezTo>
                      <a:pt x="3897" y="19170"/>
                      <a:pt x="5087" y="19170"/>
                      <a:pt x="5820" y="18437"/>
                    </a:cubicBezTo>
                    <a:lnTo>
                      <a:pt x="6613" y="17644"/>
                    </a:lnTo>
                    <a:cubicBezTo>
                      <a:pt x="7338" y="18088"/>
                      <a:pt x="8117" y="18408"/>
                      <a:pt x="8922" y="18601"/>
                    </a:cubicBezTo>
                    <a:lnTo>
                      <a:pt x="8922" y="19721"/>
                    </a:lnTo>
                    <a:cubicBezTo>
                      <a:pt x="8922" y="20758"/>
                      <a:pt x="9763" y="21600"/>
                      <a:pt x="10800" y="21600"/>
                    </a:cubicBezTo>
                    <a:cubicBezTo>
                      <a:pt x="11837" y="21600"/>
                      <a:pt x="12678" y="20758"/>
                      <a:pt x="12678" y="19721"/>
                    </a:cubicBezTo>
                    <a:lnTo>
                      <a:pt x="12678" y="18601"/>
                    </a:lnTo>
                    <a:cubicBezTo>
                      <a:pt x="13483" y="18408"/>
                      <a:pt x="14262" y="18088"/>
                      <a:pt x="14987" y="17644"/>
                    </a:cubicBezTo>
                    <a:lnTo>
                      <a:pt x="15780" y="18437"/>
                    </a:lnTo>
                    <a:cubicBezTo>
                      <a:pt x="16513" y="19170"/>
                      <a:pt x="17703" y="19170"/>
                      <a:pt x="18437" y="18437"/>
                    </a:cubicBezTo>
                    <a:cubicBezTo>
                      <a:pt x="19170" y="17703"/>
                      <a:pt x="19170" y="16513"/>
                      <a:pt x="18437" y="15780"/>
                    </a:cubicBezTo>
                    <a:lnTo>
                      <a:pt x="17644" y="14987"/>
                    </a:lnTo>
                    <a:cubicBezTo>
                      <a:pt x="18088" y="14262"/>
                      <a:pt x="18408" y="13483"/>
                      <a:pt x="18601" y="12678"/>
                    </a:cubicBezTo>
                    <a:lnTo>
                      <a:pt x="19721" y="12678"/>
                    </a:lnTo>
                    <a:cubicBezTo>
                      <a:pt x="20758" y="12678"/>
                      <a:pt x="21600" y="11837"/>
                      <a:pt x="21600" y="10800"/>
                    </a:cubicBezTo>
                    <a:cubicBezTo>
                      <a:pt x="21600" y="9763"/>
                      <a:pt x="20758" y="8922"/>
                      <a:pt x="19721" y="8922"/>
                    </a:cubicBezTo>
                    <a:lnTo>
                      <a:pt x="18601" y="8922"/>
                    </a:lnTo>
                    <a:cubicBezTo>
                      <a:pt x="18408" y="8117"/>
                      <a:pt x="18088" y="7338"/>
                      <a:pt x="17644" y="6613"/>
                    </a:cubicBezTo>
                    <a:lnTo>
                      <a:pt x="18437" y="5820"/>
                    </a:lnTo>
                    <a:cubicBezTo>
                      <a:pt x="19170" y="5087"/>
                      <a:pt x="19170" y="3897"/>
                      <a:pt x="18437" y="3163"/>
                    </a:cubicBezTo>
                    <a:cubicBezTo>
                      <a:pt x="18070" y="2796"/>
                      <a:pt x="17590" y="2613"/>
                      <a:pt x="17109" y="2613"/>
                    </a:cubicBezTo>
                    <a:cubicBezTo>
                      <a:pt x="16628" y="2613"/>
                      <a:pt x="16147" y="2796"/>
                      <a:pt x="15780" y="3163"/>
                    </a:cubicBezTo>
                    <a:lnTo>
                      <a:pt x="14987" y="3956"/>
                    </a:lnTo>
                    <a:cubicBezTo>
                      <a:pt x="14262" y="3511"/>
                      <a:pt x="13483" y="3192"/>
                      <a:pt x="12678" y="2999"/>
                    </a:cubicBezTo>
                    <a:lnTo>
                      <a:pt x="12678" y="1879"/>
                    </a:lnTo>
                    <a:cubicBezTo>
                      <a:pt x="12678" y="842"/>
                      <a:pt x="11837" y="0"/>
                      <a:pt x="10800" y="0"/>
                    </a:cubicBezTo>
                    <a:close/>
                    <a:moveTo>
                      <a:pt x="10800" y="5398"/>
                    </a:moveTo>
                    <a:cubicBezTo>
                      <a:pt x="12183" y="5398"/>
                      <a:pt x="13565" y="5925"/>
                      <a:pt x="14620" y="6980"/>
                    </a:cubicBezTo>
                    <a:cubicBezTo>
                      <a:pt x="16729" y="9090"/>
                      <a:pt x="16729" y="12510"/>
                      <a:pt x="14620" y="14620"/>
                    </a:cubicBezTo>
                    <a:cubicBezTo>
                      <a:pt x="12510" y="16729"/>
                      <a:pt x="9090" y="16729"/>
                      <a:pt x="6980" y="14620"/>
                    </a:cubicBezTo>
                    <a:cubicBezTo>
                      <a:pt x="4871" y="12510"/>
                      <a:pt x="4871" y="9090"/>
                      <a:pt x="6980" y="6980"/>
                    </a:cubicBezTo>
                    <a:cubicBezTo>
                      <a:pt x="8035" y="5925"/>
                      <a:pt x="9417" y="5398"/>
                      <a:pt x="10800" y="5398"/>
                    </a:cubicBezTo>
                    <a:close/>
                  </a:path>
                </a:pathLst>
              </a:custGeom>
              <a:solidFill>
                <a:srgbClr val="CDD1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71495581-FCAA-4925-ABBC-8BDE32419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20753571">
                <a:off x="2828366" y="14510751"/>
                <a:ext cx="5464673" cy="546467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9763" y="0"/>
                      <a:pt x="8922" y="842"/>
                      <a:pt x="8922" y="1879"/>
                    </a:cubicBezTo>
                    <a:lnTo>
                      <a:pt x="8922" y="2999"/>
                    </a:lnTo>
                    <a:cubicBezTo>
                      <a:pt x="8117" y="3192"/>
                      <a:pt x="7338" y="3511"/>
                      <a:pt x="6613" y="3956"/>
                    </a:cubicBezTo>
                    <a:lnTo>
                      <a:pt x="5820" y="3163"/>
                    </a:lnTo>
                    <a:cubicBezTo>
                      <a:pt x="5453" y="2796"/>
                      <a:pt x="4973" y="2613"/>
                      <a:pt x="4492" y="2613"/>
                    </a:cubicBezTo>
                    <a:cubicBezTo>
                      <a:pt x="4011" y="2613"/>
                      <a:pt x="3530" y="2796"/>
                      <a:pt x="3163" y="3163"/>
                    </a:cubicBezTo>
                    <a:cubicBezTo>
                      <a:pt x="2430" y="3897"/>
                      <a:pt x="2430" y="5087"/>
                      <a:pt x="3163" y="5820"/>
                    </a:cubicBezTo>
                    <a:lnTo>
                      <a:pt x="3956" y="6613"/>
                    </a:lnTo>
                    <a:cubicBezTo>
                      <a:pt x="3512" y="7338"/>
                      <a:pt x="3192" y="8117"/>
                      <a:pt x="2999" y="8922"/>
                    </a:cubicBezTo>
                    <a:lnTo>
                      <a:pt x="1879" y="8922"/>
                    </a:lnTo>
                    <a:cubicBezTo>
                      <a:pt x="842" y="8922"/>
                      <a:pt x="0" y="9763"/>
                      <a:pt x="0" y="10800"/>
                    </a:cubicBezTo>
                    <a:cubicBezTo>
                      <a:pt x="0" y="11837"/>
                      <a:pt x="842" y="12678"/>
                      <a:pt x="1879" y="12678"/>
                    </a:cubicBezTo>
                    <a:lnTo>
                      <a:pt x="2999" y="12678"/>
                    </a:lnTo>
                    <a:cubicBezTo>
                      <a:pt x="3192" y="13483"/>
                      <a:pt x="3512" y="14262"/>
                      <a:pt x="3956" y="14987"/>
                    </a:cubicBezTo>
                    <a:lnTo>
                      <a:pt x="3163" y="15780"/>
                    </a:lnTo>
                    <a:cubicBezTo>
                      <a:pt x="2430" y="16513"/>
                      <a:pt x="2430" y="17703"/>
                      <a:pt x="3163" y="18437"/>
                    </a:cubicBezTo>
                    <a:cubicBezTo>
                      <a:pt x="3897" y="19170"/>
                      <a:pt x="5087" y="19170"/>
                      <a:pt x="5820" y="18437"/>
                    </a:cubicBezTo>
                    <a:lnTo>
                      <a:pt x="6613" y="17644"/>
                    </a:lnTo>
                    <a:cubicBezTo>
                      <a:pt x="7338" y="18088"/>
                      <a:pt x="8117" y="18408"/>
                      <a:pt x="8922" y="18601"/>
                    </a:cubicBezTo>
                    <a:lnTo>
                      <a:pt x="8922" y="19721"/>
                    </a:lnTo>
                    <a:cubicBezTo>
                      <a:pt x="8922" y="20758"/>
                      <a:pt x="9763" y="21600"/>
                      <a:pt x="10800" y="21600"/>
                    </a:cubicBezTo>
                    <a:cubicBezTo>
                      <a:pt x="11837" y="21600"/>
                      <a:pt x="12678" y="20758"/>
                      <a:pt x="12678" y="19721"/>
                    </a:cubicBezTo>
                    <a:lnTo>
                      <a:pt x="12678" y="18601"/>
                    </a:lnTo>
                    <a:cubicBezTo>
                      <a:pt x="13483" y="18408"/>
                      <a:pt x="14262" y="18088"/>
                      <a:pt x="14987" y="17644"/>
                    </a:cubicBezTo>
                    <a:lnTo>
                      <a:pt x="15780" y="18437"/>
                    </a:lnTo>
                    <a:cubicBezTo>
                      <a:pt x="16513" y="19170"/>
                      <a:pt x="17703" y="19170"/>
                      <a:pt x="18437" y="18437"/>
                    </a:cubicBezTo>
                    <a:cubicBezTo>
                      <a:pt x="19170" y="17703"/>
                      <a:pt x="19170" y="16513"/>
                      <a:pt x="18437" y="15780"/>
                    </a:cubicBezTo>
                    <a:lnTo>
                      <a:pt x="17644" y="14987"/>
                    </a:lnTo>
                    <a:cubicBezTo>
                      <a:pt x="18088" y="14262"/>
                      <a:pt x="18408" y="13483"/>
                      <a:pt x="18601" y="12678"/>
                    </a:cubicBezTo>
                    <a:lnTo>
                      <a:pt x="19721" y="12678"/>
                    </a:lnTo>
                    <a:cubicBezTo>
                      <a:pt x="20758" y="12678"/>
                      <a:pt x="21600" y="11837"/>
                      <a:pt x="21600" y="10800"/>
                    </a:cubicBezTo>
                    <a:cubicBezTo>
                      <a:pt x="21600" y="9763"/>
                      <a:pt x="20758" y="8922"/>
                      <a:pt x="19721" y="8922"/>
                    </a:cubicBezTo>
                    <a:lnTo>
                      <a:pt x="18601" y="8922"/>
                    </a:lnTo>
                    <a:cubicBezTo>
                      <a:pt x="18408" y="8117"/>
                      <a:pt x="18088" y="7338"/>
                      <a:pt x="17644" y="6613"/>
                    </a:cubicBezTo>
                    <a:lnTo>
                      <a:pt x="18437" y="5820"/>
                    </a:lnTo>
                    <a:cubicBezTo>
                      <a:pt x="19170" y="5087"/>
                      <a:pt x="19170" y="3897"/>
                      <a:pt x="18437" y="3163"/>
                    </a:cubicBezTo>
                    <a:cubicBezTo>
                      <a:pt x="18070" y="2796"/>
                      <a:pt x="17590" y="2613"/>
                      <a:pt x="17109" y="2613"/>
                    </a:cubicBezTo>
                    <a:cubicBezTo>
                      <a:pt x="16628" y="2613"/>
                      <a:pt x="16147" y="2796"/>
                      <a:pt x="15780" y="3163"/>
                    </a:cubicBezTo>
                    <a:lnTo>
                      <a:pt x="14987" y="3956"/>
                    </a:lnTo>
                    <a:cubicBezTo>
                      <a:pt x="14262" y="3511"/>
                      <a:pt x="13483" y="3192"/>
                      <a:pt x="12678" y="2999"/>
                    </a:cubicBezTo>
                    <a:lnTo>
                      <a:pt x="12678" y="1879"/>
                    </a:lnTo>
                    <a:cubicBezTo>
                      <a:pt x="12678" y="842"/>
                      <a:pt x="11837" y="0"/>
                      <a:pt x="10800" y="0"/>
                    </a:cubicBezTo>
                    <a:close/>
                    <a:moveTo>
                      <a:pt x="10800" y="5398"/>
                    </a:moveTo>
                    <a:cubicBezTo>
                      <a:pt x="12183" y="5398"/>
                      <a:pt x="13565" y="5925"/>
                      <a:pt x="14620" y="6980"/>
                    </a:cubicBezTo>
                    <a:cubicBezTo>
                      <a:pt x="16729" y="9090"/>
                      <a:pt x="16729" y="12510"/>
                      <a:pt x="14620" y="14620"/>
                    </a:cubicBezTo>
                    <a:cubicBezTo>
                      <a:pt x="12510" y="16729"/>
                      <a:pt x="9090" y="16729"/>
                      <a:pt x="6980" y="14620"/>
                    </a:cubicBezTo>
                    <a:cubicBezTo>
                      <a:pt x="4871" y="12510"/>
                      <a:pt x="4871" y="9090"/>
                      <a:pt x="6980" y="6980"/>
                    </a:cubicBezTo>
                    <a:cubicBezTo>
                      <a:pt x="8035" y="5925"/>
                      <a:pt x="9417" y="5398"/>
                      <a:pt x="10800" y="5398"/>
                    </a:cubicBezTo>
                    <a:close/>
                  </a:path>
                </a:pathLst>
              </a:custGeom>
              <a:solidFill>
                <a:srgbClr val="CDD1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1" name="AutoShape 7">
                <a:extLst>
                  <a:ext uri="{FF2B5EF4-FFF2-40B4-BE49-F238E27FC236}">
                    <a16:creationId xmlns:a16="http://schemas.microsoft.com/office/drawing/2014/main" id="{295D0D68-AA88-4CAD-A8CD-5B41BF2E2864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39665">
                <a:off x="640417" y="10999158"/>
                <a:ext cx="4386357" cy="43863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9763" y="0"/>
                      <a:pt x="8922" y="842"/>
                      <a:pt x="8922" y="1879"/>
                    </a:cubicBezTo>
                    <a:lnTo>
                      <a:pt x="8922" y="2999"/>
                    </a:lnTo>
                    <a:cubicBezTo>
                      <a:pt x="8117" y="3192"/>
                      <a:pt x="7338" y="3511"/>
                      <a:pt x="6613" y="3956"/>
                    </a:cubicBezTo>
                    <a:lnTo>
                      <a:pt x="5820" y="3163"/>
                    </a:lnTo>
                    <a:cubicBezTo>
                      <a:pt x="5453" y="2796"/>
                      <a:pt x="4973" y="2613"/>
                      <a:pt x="4492" y="2613"/>
                    </a:cubicBezTo>
                    <a:cubicBezTo>
                      <a:pt x="4011" y="2613"/>
                      <a:pt x="3530" y="2796"/>
                      <a:pt x="3163" y="3163"/>
                    </a:cubicBezTo>
                    <a:cubicBezTo>
                      <a:pt x="2430" y="3897"/>
                      <a:pt x="2430" y="5087"/>
                      <a:pt x="3163" y="5820"/>
                    </a:cubicBezTo>
                    <a:lnTo>
                      <a:pt x="3956" y="6613"/>
                    </a:lnTo>
                    <a:cubicBezTo>
                      <a:pt x="3512" y="7338"/>
                      <a:pt x="3192" y="8117"/>
                      <a:pt x="2999" y="8922"/>
                    </a:cubicBezTo>
                    <a:lnTo>
                      <a:pt x="1879" y="8922"/>
                    </a:lnTo>
                    <a:cubicBezTo>
                      <a:pt x="842" y="8922"/>
                      <a:pt x="0" y="9763"/>
                      <a:pt x="0" y="10800"/>
                    </a:cubicBezTo>
                    <a:cubicBezTo>
                      <a:pt x="0" y="11837"/>
                      <a:pt x="842" y="12678"/>
                      <a:pt x="1879" y="12678"/>
                    </a:cubicBezTo>
                    <a:lnTo>
                      <a:pt x="2999" y="12678"/>
                    </a:lnTo>
                    <a:cubicBezTo>
                      <a:pt x="3192" y="13483"/>
                      <a:pt x="3512" y="14262"/>
                      <a:pt x="3956" y="14987"/>
                    </a:cubicBezTo>
                    <a:lnTo>
                      <a:pt x="3163" y="15780"/>
                    </a:lnTo>
                    <a:cubicBezTo>
                      <a:pt x="2430" y="16513"/>
                      <a:pt x="2430" y="17703"/>
                      <a:pt x="3163" y="18437"/>
                    </a:cubicBezTo>
                    <a:cubicBezTo>
                      <a:pt x="3897" y="19170"/>
                      <a:pt x="5087" y="19170"/>
                      <a:pt x="5820" y="18437"/>
                    </a:cubicBezTo>
                    <a:lnTo>
                      <a:pt x="6613" y="17644"/>
                    </a:lnTo>
                    <a:cubicBezTo>
                      <a:pt x="7338" y="18088"/>
                      <a:pt x="8117" y="18408"/>
                      <a:pt x="8922" y="18601"/>
                    </a:cubicBezTo>
                    <a:lnTo>
                      <a:pt x="8922" y="19721"/>
                    </a:lnTo>
                    <a:cubicBezTo>
                      <a:pt x="8922" y="20758"/>
                      <a:pt x="9763" y="21600"/>
                      <a:pt x="10800" y="21600"/>
                    </a:cubicBezTo>
                    <a:cubicBezTo>
                      <a:pt x="11837" y="21600"/>
                      <a:pt x="12678" y="20758"/>
                      <a:pt x="12678" y="19721"/>
                    </a:cubicBezTo>
                    <a:lnTo>
                      <a:pt x="12678" y="18601"/>
                    </a:lnTo>
                    <a:cubicBezTo>
                      <a:pt x="13483" y="18408"/>
                      <a:pt x="14262" y="18088"/>
                      <a:pt x="14987" y="17644"/>
                    </a:cubicBezTo>
                    <a:lnTo>
                      <a:pt x="15780" y="18437"/>
                    </a:lnTo>
                    <a:cubicBezTo>
                      <a:pt x="16513" y="19170"/>
                      <a:pt x="17703" y="19170"/>
                      <a:pt x="18437" y="18437"/>
                    </a:cubicBezTo>
                    <a:cubicBezTo>
                      <a:pt x="19170" y="17703"/>
                      <a:pt x="19170" y="16513"/>
                      <a:pt x="18437" y="15780"/>
                    </a:cubicBezTo>
                    <a:lnTo>
                      <a:pt x="17644" y="14987"/>
                    </a:lnTo>
                    <a:cubicBezTo>
                      <a:pt x="18088" y="14262"/>
                      <a:pt x="18408" y="13483"/>
                      <a:pt x="18601" y="12678"/>
                    </a:cubicBezTo>
                    <a:lnTo>
                      <a:pt x="19721" y="12678"/>
                    </a:lnTo>
                    <a:cubicBezTo>
                      <a:pt x="20758" y="12678"/>
                      <a:pt x="21600" y="11837"/>
                      <a:pt x="21600" y="10800"/>
                    </a:cubicBezTo>
                    <a:cubicBezTo>
                      <a:pt x="21600" y="9763"/>
                      <a:pt x="20758" y="8922"/>
                      <a:pt x="19721" y="8922"/>
                    </a:cubicBezTo>
                    <a:lnTo>
                      <a:pt x="18601" y="8922"/>
                    </a:lnTo>
                    <a:cubicBezTo>
                      <a:pt x="18408" y="8117"/>
                      <a:pt x="18088" y="7338"/>
                      <a:pt x="17644" y="6613"/>
                    </a:cubicBezTo>
                    <a:lnTo>
                      <a:pt x="18437" y="5820"/>
                    </a:lnTo>
                    <a:cubicBezTo>
                      <a:pt x="19170" y="5087"/>
                      <a:pt x="19170" y="3897"/>
                      <a:pt x="18437" y="3163"/>
                    </a:cubicBezTo>
                    <a:cubicBezTo>
                      <a:pt x="18070" y="2796"/>
                      <a:pt x="17590" y="2613"/>
                      <a:pt x="17109" y="2613"/>
                    </a:cubicBezTo>
                    <a:cubicBezTo>
                      <a:pt x="16628" y="2613"/>
                      <a:pt x="16147" y="2796"/>
                      <a:pt x="15780" y="3163"/>
                    </a:cubicBezTo>
                    <a:lnTo>
                      <a:pt x="14987" y="3956"/>
                    </a:lnTo>
                    <a:cubicBezTo>
                      <a:pt x="14262" y="3511"/>
                      <a:pt x="13483" y="3192"/>
                      <a:pt x="12678" y="2999"/>
                    </a:cubicBezTo>
                    <a:lnTo>
                      <a:pt x="12678" y="1879"/>
                    </a:lnTo>
                    <a:cubicBezTo>
                      <a:pt x="12678" y="842"/>
                      <a:pt x="11837" y="0"/>
                      <a:pt x="10800" y="0"/>
                    </a:cubicBezTo>
                    <a:close/>
                    <a:moveTo>
                      <a:pt x="10800" y="5398"/>
                    </a:moveTo>
                    <a:cubicBezTo>
                      <a:pt x="12183" y="5398"/>
                      <a:pt x="13565" y="5925"/>
                      <a:pt x="14620" y="6980"/>
                    </a:cubicBezTo>
                    <a:cubicBezTo>
                      <a:pt x="16729" y="9090"/>
                      <a:pt x="16729" y="12510"/>
                      <a:pt x="14620" y="14620"/>
                    </a:cubicBezTo>
                    <a:cubicBezTo>
                      <a:pt x="12510" y="16729"/>
                      <a:pt x="9090" y="16729"/>
                      <a:pt x="6980" y="14620"/>
                    </a:cubicBezTo>
                    <a:cubicBezTo>
                      <a:pt x="4871" y="12510"/>
                      <a:pt x="4871" y="9090"/>
                      <a:pt x="6980" y="6980"/>
                    </a:cubicBezTo>
                    <a:cubicBezTo>
                      <a:pt x="8035" y="5925"/>
                      <a:pt x="9417" y="5398"/>
                      <a:pt x="10800" y="5398"/>
                    </a:cubicBezTo>
                    <a:close/>
                  </a:path>
                </a:pathLst>
              </a:custGeom>
              <a:solidFill>
                <a:srgbClr val="CDD1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sp>
            <p:nvSpPr>
              <p:cNvPr id="32" name="AutoShape 8">
                <a:extLst>
                  <a:ext uri="{FF2B5EF4-FFF2-40B4-BE49-F238E27FC236}">
                    <a16:creationId xmlns:a16="http://schemas.microsoft.com/office/drawing/2014/main" id="{BAA797B2-309F-411D-8845-A1FAC49792B4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39665">
                <a:off x="11687479" y="640417"/>
                <a:ext cx="4386357" cy="43863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9763" y="0"/>
                      <a:pt x="8922" y="842"/>
                      <a:pt x="8922" y="1879"/>
                    </a:cubicBezTo>
                    <a:lnTo>
                      <a:pt x="8922" y="2999"/>
                    </a:lnTo>
                    <a:cubicBezTo>
                      <a:pt x="8117" y="3192"/>
                      <a:pt x="7338" y="3511"/>
                      <a:pt x="6613" y="3956"/>
                    </a:cubicBezTo>
                    <a:lnTo>
                      <a:pt x="5820" y="3163"/>
                    </a:lnTo>
                    <a:cubicBezTo>
                      <a:pt x="5453" y="2796"/>
                      <a:pt x="4973" y="2613"/>
                      <a:pt x="4492" y="2613"/>
                    </a:cubicBezTo>
                    <a:cubicBezTo>
                      <a:pt x="4011" y="2613"/>
                      <a:pt x="3530" y="2796"/>
                      <a:pt x="3163" y="3163"/>
                    </a:cubicBezTo>
                    <a:cubicBezTo>
                      <a:pt x="2430" y="3897"/>
                      <a:pt x="2430" y="5087"/>
                      <a:pt x="3163" y="5820"/>
                    </a:cubicBezTo>
                    <a:lnTo>
                      <a:pt x="3956" y="6613"/>
                    </a:lnTo>
                    <a:cubicBezTo>
                      <a:pt x="3512" y="7338"/>
                      <a:pt x="3192" y="8117"/>
                      <a:pt x="2999" y="8922"/>
                    </a:cubicBezTo>
                    <a:lnTo>
                      <a:pt x="1879" y="8922"/>
                    </a:lnTo>
                    <a:cubicBezTo>
                      <a:pt x="842" y="8922"/>
                      <a:pt x="0" y="9763"/>
                      <a:pt x="0" y="10800"/>
                    </a:cubicBezTo>
                    <a:cubicBezTo>
                      <a:pt x="0" y="11837"/>
                      <a:pt x="842" y="12678"/>
                      <a:pt x="1879" y="12678"/>
                    </a:cubicBezTo>
                    <a:lnTo>
                      <a:pt x="2999" y="12678"/>
                    </a:lnTo>
                    <a:cubicBezTo>
                      <a:pt x="3192" y="13483"/>
                      <a:pt x="3512" y="14262"/>
                      <a:pt x="3956" y="14987"/>
                    </a:cubicBezTo>
                    <a:lnTo>
                      <a:pt x="3163" y="15780"/>
                    </a:lnTo>
                    <a:cubicBezTo>
                      <a:pt x="2430" y="16513"/>
                      <a:pt x="2430" y="17703"/>
                      <a:pt x="3163" y="18437"/>
                    </a:cubicBezTo>
                    <a:cubicBezTo>
                      <a:pt x="3897" y="19170"/>
                      <a:pt x="5087" y="19170"/>
                      <a:pt x="5820" y="18437"/>
                    </a:cubicBezTo>
                    <a:lnTo>
                      <a:pt x="6613" y="17644"/>
                    </a:lnTo>
                    <a:cubicBezTo>
                      <a:pt x="7338" y="18088"/>
                      <a:pt x="8117" y="18408"/>
                      <a:pt x="8922" y="18601"/>
                    </a:cubicBezTo>
                    <a:lnTo>
                      <a:pt x="8922" y="19721"/>
                    </a:lnTo>
                    <a:cubicBezTo>
                      <a:pt x="8922" y="20758"/>
                      <a:pt x="9763" y="21600"/>
                      <a:pt x="10800" y="21600"/>
                    </a:cubicBezTo>
                    <a:cubicBezTo>
                      <a:pt x="11837" y="21600"/>
                      <a:pt x="12678" y="20758"/>
                      <a:pt x="12678" y="19721"/>
                    </a:cubicBezTo>
                    <a:lnTo>
                      <a:pt x="12678" y="18601"/>
                    </a:lnTo>
                    <a:cubicBezTo>
                      <a:pt x="13483" y="18408"/>
                      <a:pt x="14262" y="18088"/>
                      <a:pt x="14987" y="17644"/>
                    </a:cubicBezTo>
                    <a:lnTo>
                      <a:pt x="15780" y="18437"/>
                    </a:lnTo>
                    <a:cubicBezTo>
                      <a:pt x="16513" y="19170"/>
                      <a:pt x="17703" y="19170"/>
                      <a:pt x="18437" y="18437"/>
                    </a:cubicBezTo>
                    <a:cubicBezTo>
                      <a:pt x="19170" y="17703"/>
                      <a:pt x="19170" y="16513"/>
                      <a:pt x="18437" y="15780"/>
                    </a:cubicBezTo>
                    <a:lnTo>
                      <a:pt x="17644" y="14987"/>
                    </a:lnTo>
                    <a:cubicBezTo>
                      <a:pt x="18088" y="14262"/>
                      <a:pt x="18408" y="13483"/>
                      <a:pt x="18601" y="12678"/>
                    </a:cubicBezTo>
                    <a:lnTo>
                      <a:pt x="19721" y="12678"/>
                    </a:lnTo>
                    <a:cubicBezTo>
                      <a:pt x="20758" y="12678"/>
                      <a:pt x="21600" y="11837"/>
                      <a:pt x="21600" y="10800"/>
                    </a:cubicBezTo>
                    <a:cubicBezTo>
                      <a:pt x="21600" y="9763"/>
                      <a:pt x="20758" y="8922"/>
                      <a:pt x="19721" y="8922"/>
                    </a:cubicBezTo>
                    <a:lnTo>
                      <a:pt x="18601" y="8922"/>
                    </a:lnTo>
                    <a:cubicBezTo>
                      <a:pt x="18408" y="8117"/>
                      <a:pt x="18088" y="7338"/>
                      <a:pt x="17644" y="6613"/>
                    </a:cubicBezTo>
                    <a:lnTo>
                      <a:pt x="18437" y="5820"/>
                    </a:lnTo>
                    <a:cubicBezTo>
                      <a:pt x="19170" y="5087"/>
                      <a:pt x="19170" y="3897"/>
                      <a:pt x="18437" y="3163"/>
                    </a:cubicBezTo>
                    <a:cubicBezTo>
                      <a:pt x="18070" y="2796"/>
                      <a:pt x="17590" y="2613"/>
                      <a:pt x="17109" y="2613"/>
                    </a:cubicBezTo>
                    <a:cubicBezTo>
                      <a:pt x="16628" y="2613"/>
                      <a:pt x="16147" y="2796"/>
                      <a:pt x="15780" y="3163"/>
                    </a:cubicBezTo>
                    <a:lnTo>
                      <a:pt x="14987" y="3956"/>
                    </a:lnTo>
                    <a:cubicBezTo>
                      <a:pt x="14262" y="3511"/>
                      <a:pt x="13483" y="3192"/>
                      <a:pt x="12678" y="2999"/>
                    </a:cubicBezTo>
                    <a:lnTo>
                      <a:pt x="12678" y="1879"/>
                    </a:lnTo>
                    <a:cubicBezTo>
                      <a:pt x="12678" y="842"/>
                      <a:pt x="11837" y="0"/>
                      <a:pt x="10800" y="0"/>
                    </a:cubicBezTo>
                    <a:close/>
                    <a:moveTo>
                      <a:pt x="10800" y="5398"/>
                    </a:moveTo>
                    <a:cubicBezTo>
                      <a:pt x="12183" y="5398"/>
                      <a:pt x="13565" y="5925"/>
                      <a:pt x="14620" y="6980"/>
                    </a:cubicBezTo>
                    <a:cubicBezTo>
                      <a:pt x="16729" y="9090"/>
                      <a:pt x="16729" y="12510"/>
                      <a:pt x="14620" y="14620"/>
                    </a:cubicBezTo>
                    <a:cubicBezTo>
                      <a:pt x="12510" y="16729"/>
                      <a:pt x="9090" y="16729"/>
                      <a:pt x="6980" y="14620"/>
                    </a:cubicBezTo>
                    <a:cubicBezTo>
                      <a:pt x="4871" y="12510"/>
                      <a:pt x="4871" y="9090"/>
                      <a:pt x="6980" y="6980"/>
                    </a:cubicBezTo>
                    <a:cubicBezTo>
                      <a:pt x="8035" y="5925"/>
                      <a:pt x="9417" y="5398"/>
                      <a:pt x="10800" y="5398"/>
                    </a:cubicBezTo>
                    <a:close/>
                  </a:path>
                </a:pathLst>
              </a:custGeom>
              <a:solidFill>
                <a:srgbClr val="CDD1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endParaRPr>
              </a:p>
            </p:txBody>
          </p:sp>
          <p:grpSp>
            <p:nvGrpSpPr>
              <p:cNvPr id="33" name="Group 9">
                <a:extLst>
                  <a:ext uri="{FF2B5EF4-FFF2-40B4-BE49-F238E27FC236}">
                    <a16:creationId xmlns:a16="http://schemas.microsoft.com/office/drawing/2014/main" id="{25392287-8CB7-4928-8AF1-56604F2B88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65256" y="4485471"/>
                <a:ext cx="11528426" cy="11528426"/>
                <a:chOff x="0" y="0"/>
                <a:chExt cx="11528425" cy="11528425"/>
              </a:xfrm>
            </p:grpSpPr>
            <p:sp>
              <p:nvSpPr>
                <p:cNvPr id="34" name="AutoShape 10">
                  <a:extLst>
                    <a:ext uri="{FF2B5EF4-FFF2-40B4-BE49-F238E27FC236}">
                      <a16:creationId xmlns:a16="http://schemas.microsoft.com/office/drawing/2014/main" id="{95D3722D-7FC2-4904-B629-98E37ABBD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1528425" cy="115284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9763" y="0"/>
                        <a:pt x="8922" y="842"/>
                        <a:pt x="8922" y="1879"/>
                      </a:cubicBezTo>
                      <a:lnTo>
                        <a:pt x="8922" y="2999"/>
                      </a:lnTo>
                      <a:cubicBezTo>
                        <a:pt x="8117" y="3192"/>
                        <a:pt x="7338" y="3511"/>
                        <a:pt x="6613" y="3956"/>
                      </a:cubicBezTo>
                      <a:lnTo>
                        <a:pt x="5820" y="3163"/>
                      </a:lnTo>
                      <a:cubicBezTo>
                        <a:pt x="5453" y="2796"/>
                        <a:pt x="4973" y="2613"/>
                        <a:pt x="4492" y="2613"/>
                      </a:cubicBezTo>
                      <a:cubicBezTo>
                        <a:pt x="4011" y="2613"/>
                        <a:pt x="3530" y="2796"/>
                        <a:pt x="3163" y="3163"/>
                      </a:cubicBezTo>
                      <a:cubicBezTo>
                        <a:pt x="2430" y="3897"/>
                        <a:pt x="2430" y="5087"/>
                        <a:pt x="3163" y="5820"/>
                      </a:cubicBezTo>
                      <a:lnTo>
                        <a:pt x="3956" y="6613"/>
                      </a:lnTo>
                      <a:cubicBezTo>
                        <a:pt x="3512" y="7338"/>
                        <a:pt x="3192" y="8117"/>
                        <a:pt x="2999" y="8922"/>
                      </a:cubicBezTo>
                      <a:lnTo>
                        <a:pt x="1879" y="8922"/>
                      </a:lnTo>
                      <a:cubicBezTo>
                        <a:pt x="842" y="8922"/>
                        <a:pt x="0" y="9763"/>
                        <a:pt x="0" y="10800"/>
                      </a:cubicBezTo>
                      <a:cubicBezTo>
                        <a:pt x="0" y="11837"/>
                        <a:pt x="842" y="12678"/>
                        <a:pt x="1879" y="12678"/>
                      </a:cubicBezTo>
                      <a:lnTo>
                        <a:pt x="2999" y="12678"/>
                      </a:lnTo>
                      <a:cubicBezTo>
                        <a:pt x="3192" y="13483"/>
                        <a:pt x="3512" y="14262"/>
                        <a:pt x="3956" y="14987"/>
                      </a:cubicBezTo>
                      <a:lnTo>
                        <a:pt x="3163" y="15780"/>
                      </a:lnTo>
                      <a:cubicBezTo>
                        <a:pt x="2430" y="16513"/>
                        <a:pt x="2430" y="17703"/>
                        <a:pt x="3163" y="18437"/>
                      </a:cubicBezTo>
                      <a:cubicBezTo>
                        <a:pt x="3897" y="19170"/>
                        <a:pt x="5087" y="19170"/>
                        <a:pt x="5820" y="18437"/>
                      </a:cubicBezTo>
                      <a:lnTo>
                        <a:pt x="6613" y="17644"/>
                      </a:lnTo>
                      <a:cubicBezTo>
                        <a:pt x="7338" y="18088"/>
                        <a:pt x="8117" y="18408"/>
                        <a:pt x="8922" y="18601"/>
                      </a:cubicBezTo>
                      <a:lnTo>
                        <a:pt x="8922" y="19721"/>
                      </a:lnTo>
                      <a:cubicBezTo>
                        <a:pt x="8922" y="20758"/>
                        <a:pt x="9763" y="21600"/>
                        <a:pt x="10800" y="21600"/>
                      </a:cubicBezTo>
                      <a:cubicBezTo>
                        <a:pt x="11837" y="21600"/>
                        <a:pt x="12678" y="20758"/>
                        <a:pt x="12678" y="19721"/>
                      </a:cubicBezTo>
                      <a:lnTo>
                        <a:pt x="12678" y="18601"/>
                      </a:lnTo>
                      <a:cubicBezTo>
                        <a:pt x="13483" y="18408"/>
                        <a:pt x="14262" y="18088"/>
                        <a:pt x="14987" y="17644"/>
                      </a:cubicBezTo>
                      <a:lnTo>
                        <a:pt x="15780" y="18437"/>
                      </a:lnTo>
                      <a:cubicBezTo>
                        <a:pt x="16513" y="19170"/>
                        <a:pt x="17703" y="19170"/>
                        <a:pt x="18437" y="18437"/>
                      </a:cubicBezTo>
                      <a:cubicBezTo>
                        <a:pt x="19170" y="17703"/>
                        <a:pt x="19170" y="16513"/>
                        <a:pt x="18437" y="15780"/>
                      </a:cubicBezTo>
                      <a:lnTo>
                        <a:pt x="17644" y="14987"/>
                      </a:lnTo>
                      <a:cubicBezTo>
                        <a:pt x="18088" y="14262"/>
                        <a:pt x="18408" y="13483"/>
                        <a:pt x="18601" y="12678"/>
                      </a:cubicBezTo>
                      <a:lnTo>
                        <a:pt x="19721" y="12678"/>
                      </a:lnTo>
                      <a:cubicBezTo>
                        <a:pt x="20758" y="12678"/>
                        <a:pt x="21600" y="11837"/>
                        <a:pt x="21600" y="10800"/>
                      </a:cubicBezTo>
                      <a:cubicBezTo>
                        <a:pt x="21600" y="9763"/>
                        <a:pt x="20758" y="8922"/>
                        <a:pt x="19721" y="8922"/>
                      </a:cubicBezTo>
                      <a:lnTo>
                        <a:pt x="18601" y="8922"/>
                      </a:lnTo>
                      <a:cubicBezTo>
                        <a:pt x="18408" y="8117"/>
                        <a:pt x="18088" y="7338"/>
                        <a:pt x="17644" y="6613"/>
                      </a:cubicBezTo>
                      <a:lnTo>
                        <a:pt x="18437" y="5820"/>
                      </a:lnTo>
                      <a:cubicBezTo>
                        <a:pt x="19170" y="5087"/>
                        <a:pt x="19170" y="3897"/>
                        <a:pt x="18437" y="3163"/>
                      </a:cubicBezTo>
                      <a:cubicBezTo>
                        <a:pt x="18070" y="2796"/>
                        <a:pt x="17590" y="2613"/>
                        <a:pt x="17109" y="2613"/>
                      </a:cubicBezTo>
                      <a:cubicBezTo>
                        <a:pt x="16628" y="2613"/>
                        <a:pt x="16147" y="2796"/>
                        <a:pt x="15780" y="3163"/>
                      </a:cubicBezTo>
                      <a:lnTo>
                        <a:pt x="14987" y="3956"/>
                      </a:lnTo>
                      <a:cubicBezTo>
                        <a:pt x="14262" y="3511"/>
                        <a:pt x="13483" y="3192"/>
                        <a:pt x="12678" y="2999"/>
                      </a:cubicBezTo>
                      <a:lnTo>
                        <a:pt x="12678" y="1879"/>
                      </a:lnTo>
                      <a:cubicBezTo>
                        <a:pt x="12678" y="842"/>
                        <a:pt x="11837" y="0"/>
                        <a:pt x="10800" y="0"/>
                      </a:cubicBezTo>
                      <a:close/>
                      <a:moveTo>
                        <a:pt x="10800" y="5398"/>
                      </a:moveTo>
                      <a:cubicBezTo>
                        <a:pt x="12183" y="5398"/>
                        <a:pt x="13565" y="5925"/>
                        <a:pt x="14620" y="6980"/>
                      </a:cubicBezTo>
                      <a:cubicBezTo>
                        <a:pt x="16729" y="9090"/>
                        <a:pt x="16729" y="12510"/>
                        <a:pt x="14620" y="14620"/>
                      </a:cubicBezTo>
                      <a:cubicBezTo>
                        <a:pt x="12510" y="16729"/>
                        <a:pt x="9090" y="16729"/>
                        <a:pt x="6980" y="14620"/>
                      </a:cubicBezTo>
                      <a:cubicBezTo>
                        <a:pt x="4871" y="12510"/>
                        <a:pt x="4871" y="9090"/>
                        <a:pt x="6980" y="6980"/>
                      </a:cubicBezTo>
                      <a:cubicBezTo>
                        <a:pt x="8035" y="5925"/>
                        <a:pt x="9417" y="5398"/>
                        <a:pt x="10800" y="5398"/>
                      </a:cubicBezTo>
                      <a:close/>
                    </a:path>
                  </a:pathLst>
                </a:cu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5" name="Oval 11">
                  <a:extLst>
                    <a:ext uri="{FF2B5EF4-FFF2-40B4-BE49-F238E27FC236}">
                      <a16:creationId xmlns:a16="http://schemas.microsoft.com/office/drawing/2014/main" id="{4702FD9B-6896-4B59-9960-61C449DDD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777" y="349559"/>
                  <a:ext cx="1330871" cy="133087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6" name="Oval 12">
                  <a:extLst>
                    <a:ext uri="{FF2B5EF4-FFF2-40B4-BE49-F238E27FC236}">
                      <a16:creationId xmlns:a16="http://schemas.microsoft.com/office/drawing/2014/main" id="{5961742D-FD47-4B3D-AE05-0FF405E1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8777" y="9863249"/>
                  <a:ext cx="1330871" cy="133087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7" name="Oval 13">
                  <a:extLst>
                    <a:ext uri="{FF2B5EF4-FFF2-40B4-BE49-F238E27FC236}">
                      <a16:creationId xmlns:a16="http://schemas.microsoft.com/office/drawing/2014/main" id="{3FED7DAE-2E10-4B01-B4E9-04D27D7BA0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9847995" y="5098776"/>
                  <a:ext cx="1330870" cy="133087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8" name="Oval 14">
                  <a:extLst>
                    <a:ext uri="{FF2B5EF4-FFF2-40B4-BE49-F238E27FC236}">
                      <a16:creationId xmlns:a16="http://schemas.microsoft.com/office/drawing/2014/main" id="{661794BE-E077-43E1-A66C-5923C38F0E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5400000">
                  <a:off x="334306" y="5098776"/>
                  <a:ext cx="1330870" cy="133087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39" name="Oval 15">
                  <a:extLst>
                    <a:ext uri="{FF2B5EF4-FFF2-40B4-BE49-F238E27FC236}">
                      <a16:creationId xmlns:a16="http://schemas.microsoft.com/office/drawing/2014/main" id="{DBC95FD6-3C17-4FF9-9A71-10D3D07C0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00000">
                  <a:off x="8456981" y="1740573"/>
                  <a:ext cx="1330870" cy="133087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0" name="Oval 16">
                  <a:extLst>
                    <a:ext uri="{FF2B5EF4-FFF2-40B4-BE49-F238E27FC236}">
                      <a16:creationId xmlns:a16="http://schemas.microsoft.com/office/drawing/2014/main" id="{803D1856-DAE4-4D14-BB97-D04FF047F0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00000">
                  <a:off x="1729787" y="8467767"/>
                  <a:ext cx="1330870" cy="133087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1" name="Oval 17">
                  <a:extLst>
                    <a:ext uri="{FF2B5EF4-FFF2-40B4-BE49-F238E27FC236}">
                      <a16:creationId xmlns:a16="http://schemas.microsoft.com/office/drawing/2014/main" id="{4201EBFE-9A2E-4434-8471-46FEE1AA3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8456983" y="8456982"/>
                  <a:ext cx="1330870" cy="133087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2" name="Oval 18">
                  <a:extLst>
                    <a:ext uri="{FF2B5EF4-FFF2-40B4-BE49-F238E27FC236}">
                      <a16:creationId xmlns:a16="http://schemas.microsoft.com/office/drawing/2014/main" id="{3BDC6AD1-25BE-4BEA-AF41-A697BE0029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1729788" y="1729787"/>
                  <a:ext cx="1330870" cy="133087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3" name="Oval 19">
                  <a:extLst>
                    <a:ext uri="{FF2B5EF4-FFF2-40B4-BE49-F238E27FC236}">
                      <a16:creationId xmlns:a16="http://schemas.microsoft.com/office/drawing/2014/main" id="{33569D57-0D50-4840-8351-6CD529BAE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1920361" y="1920361"/>
                  <a:ext cx="949723" cy="949723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4" name="Oval 20">
                  <a:extLst>
                    <a:ext uri="{FF2B5EF4-FFF2-40B4-BE49-F238E27FC236}">
                      <a16:creationId xmlns:a16="http://schemas.microsoft.com/office/drawing/2014/main" id="{A4C5870A-E3B9-487D-AA2D-E16B351F5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5289351" y="540132"/>
                  <a:ext cx="949724" cy="949724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5" name="Oval 21">
                  <a:extLst>
                    <a:ext uri="{FF2B5EF4-FFF2-40B4-BE49-F238E27FC236}">
                      <a16:creationId xmlns:a16="http://schemas.microsoft.com/office/drawing/2014/main" id="{ECD2DDA2-BDBB-4280-8E00-C4B3E1680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8647555" y="1931146"/>
                  <a:ext cx="949724" cy="949724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6" name="Oval 22">
                  <a:extLst>
                    <a:ext uri="{FF2B5EF4-FFF2-40B4-BE49-F238E27FC236}">
                      <a16:creationId xmlns:a16="http://schemas.microsoft.com/office/drawing/2014/main" id="{9A2C7AB1-C0DA-4315-89DE-7859AB826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10038569" y="5289351"/>
                  <a:ext cx="949723" cy="949724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7" name="Oval 23">
                  <a:extLst>
                    <a:ext uri="{FF2B5EF4-FFF2-40B4-BE49-F238E27FC236}">
                      <a16:creationId xmlns:a16="http://schemas.microsoft.com/office/drawing/2014/main" id="{761AF088-431B-4906-A96F-FDD3D758F4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8647555" y="8658341"/>
                  <a:ext cx="949724" cy="949723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8" name="Oval 24">
                  <a:extLst>
                    <a:ext uri="{FF2B5EF4-FFF2-40B4-BE49-F238E27FC236}">
                      <a16:creationId xmlns:a16="http://schemas.microsoft.com/office/drawing/2014/main" id="{0F2C3B86-E9E1-45C9-AFE6-1E46AC402E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524879" y="5289351"/>
                  <a:ext cx="949724" cy="949724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49" name="Oval 25">
                  <a:extLst>
                    <a:ext uri="{FF2B5EF4-FFF2-40B4-BE49-F238E27FC236}">
                      <a16:creationId xmlns:a16="http://schemas.microsoft.com/office/drawing/2014/main" id="{0B135808-1A25-47A5-B1C9-B8B3D132BC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1920361" y="8658341"/>
                  <a:ext cx="949723" cy="949723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  <p:sp>
              <p:nvSpPr>
                <p:cNvPr id="50" name="Oval 26">
                  <a:extLst>
                    <a:ext uri="{FF2B5EF4-FFF2-40B4-BE49-F238E27FC236}">
                      <a16:creationId xmlns:a16="http://schemas.microsoft.com/office/drawing/2014/main" id="{47896582-87B3-4ED5-B8F1-44835C9A66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8100000">
                  <a:off x="5289351" y="10053823"/>
                  <a:ext cx="949724" cy="949724"/>
                </a:xfrm>
                <a:prstGeom prst="ellipse">
                  <a:avLst/>
                </a:prstGeom>
                <a:solidFill>
                  <a:srgbClr val="CDD1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4127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 altLang="fr-FR" sz="1600">
                    <a:solidFill>
                      <a:srgbClr val="FFFFFF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endParaRPr>
                </a:p>
              </p:txBody>
            </p:sp>
          </p:grpSp>
        </p:grpSp>
        <p:sp>
          <p:nvSpPr>
            <p:cNvPr id="11" name="AutoShape 27">
              <a:extLst>
                <a:ext uri="{FF2B5EF4-FFF2-40B4-BE49-F238E27FC236}">
                  <a16:creationId xmlns:a16="http://schemas.microsoft.com/office/drawing/2014/main" id="{50C4E884-374B-4227-9F1A-7E04DEFE6FE1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740569" y="673793"/>
              <a:ext cx="1100287" cy="2766358"/>
            </a:xfrm>
            <a:custGeom>
              <a:avLst/>
              <a:gdLst>
                <a:gd name="T0" fmla="+- 0 10800 504"/>
                <a:gd name="T1" fmla="*/ T0 w 20593"/>
                <a:gd name="T2" fmla="+- 0 10805 11"/>
                <a:gd name="T3" fmla="*/ 10805 h 21589"/>
                <a:gd name="T4" fmla="+- 0 10800 504"/>
                <a:gd name="T5" fmla="*/ T4 w 20593"/>
                <a:gd name="T6" fmla="+- 0 10805 11"/>
                <a:gd name="T7" fmla="*/ 10805 h 21589"/>
                <a:gd name="T8" fmla="+- 0 10800 504"/>
                <a:gd name="T9" fmla="*/ T8 w 20593"/>
                <a:gd name="T10" fmla="+- 0 10805 11"/>
                <a:gd name="T11" fmla="*/ 10805 h 21589"/>
                <a:gd name="T12" fmla="+- 0 10800 504"/>
                <a:gd name="T13" fmla="*/ T12 w 20593"/>
                <a:gd name="T14" fmla="+- 0 10805 11"/>
                <a:gd name="T15" fmla="*/ 10805 h 215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593" h="21589">
                  <a:moveTo>
                    <a:pt x="9769" y="32"/>
                  </a:moveTo>
                  <a:cubicBezTo>
                    <a:pt x="9470" y="68"/>
                    <a:pt x="9194" y="134"/>
                    <a:pt x="8967" y="223"/>
                  </a:cubicBezTo>
                  <a:cubicBezTo>
                    <a:pt x="6519" y="1306"/>
                    <a:pt x="4542" y="2548"/>
                    <a:pt x="3106" y="3898"/>
                  </a:cubicBezTo>
                  <a:cubicBezTo>
                    <a:pt x="-92" y="6903"/>
                    <a:pt x="-504" y="10269"/>
                    <a:pt x="455" y="13565"/>
                  </a:cubicBezTo>
                  <a:cubicBezTo>
                    <a:pt x="1256" y="16316"/>
                    <a:pt x="2993" y="19006"/>
                    <a:pt x="5617" y="21553"/>
                  </a:cubicBezTo>
                  <a:lnTo>
                    <a:pt x="10304" y="21589"/>
                  </a:lnTo>
                  <a:lnTo>
                    <a:pt x="10311" y="21589"/>
                  </a:lnTo>
                  <a:lnTo>
                    <a:pt x="10321" y="21589"/>
                  </a:lnTo>
                  <a:lnTo>
                    <a:pt x="14991" y="21553"/>
                  </a:lnTo>
                  <a:cubicBezTo>
                    <a:pt x="17608" y="19006"/>
                    <a:pt x="19341" y="16316"/>
                    <a:pt x="20140" y="13565"/>
                  </a:cubicBezTo>
                  <a:cubicBezTo>
                    <a:pt x="21096" y="10269"/>
                    <a:pt x="20687" y="6903"/>
                    <a:pt x="17499" y="3898"/>
                  </a:cubicBezTo>
                  <a:cubicBezTo>
                    <a:pt x="16067" y="2548"/>
                    <a:pt x="14093" y="1306"/>
                    <a:pt x="11651" y="223"/>
                  </a:cubicBezTo>
                  <a:cubicBezTo>
                    <a:pt x="11425" y="134"/>
                    <a:pt x="11154" y="68"/>
                    <a:pt x="10856" y="32"/>
                  </a:cubicBezTo>
                  <a:cubicBezTo>
                    <a:pt x="10501" y="-11"/>
                    <a:pt x="10124" y="-11"/>
                    <a:pt x="9769" y="32"/>
                  </a:cubicBezTo>
                  <a:close/>
                </a:path>
              </a:pathLst>
            </a:custGeom>
            <a:solidFill>
              <a:srgbClr val="6B9B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" name="AutoShape 28">
              <a:extLst>
                <a:ext uri="{FF2B5EF4-FFF2-40B4-BE49-F238E27FC236}">
                  <a16:creationId xmlns:a16="http://schemas.microsoft.com/office/drawing/2014/main" id="{F80AD133-47A9-478F-ACC5-97D6C81FE570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112120" y="2156987"/>
              <a:ext cx="432920" cy="1081459"/>
            </a:xfrm>
            <a:custGeom>
              <a:avLst/>
              <a:gdLst>
                <a:gd name="T0" fmla="+- 0 11039 478"/>
                <a:gd name="T1" fmla="*/ T0 w 21122"/>
                <a:gd name="T2" fmla="*/ 10800 h 21600"/>
                <a:gd name="T3" fmla="+- 0 11039 478"/>
                <a:gd name="T4" fmla="*/ T3 w 21122"/>
                <a:gd name="T5" fmla="*/ 10800 h 21600"/>
                <a:gd name="T6" fmla="+- 0 11039 478"/>
                <a:gd name="T7" fmla="*/ T6 w 21122"/>
                <a:gd name="T8" fmla="*/ 10800 h 21600"/>
                <a:gd name="T9" fmla="+- 0 11039 478"/>
                <a:gd name="T10" fmla="*/ T9 w 2112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122" h="21600">
                  <a:moveTo>
                    <a:pt x="12503" y="0"/>
                  </a:moveTo>
                  <a:cubicBezTo>
                    <a:pt x="5080" y="2748"/>
                    <a:pt x="608" y="6585"/>
                    <a:pt x="57" y="10676"/>
                  </a:cubicBezTo>
                  <a:cubicBezTo>
                    <a:pt x="-478" y="14655"/>
                    <a:pt x="2745" y="18567"/>
                    <a:pt x="9060" y="21600"/>
                  </a:cubicBezTo>
                  <a:cubicBezTo>
                    <a:pt x="8838" y="19730"/>
                    <a:pt x="10238" y="17888"/>
                    <a:pt x="13012" y="16400"/>
                  </a:cubicBezTo>
                  <a:cubicBezTo>
                    <a:pt x="15111" y="15275"/>
                    <a:pt x="17913" y="14402"/>
                    <a:pt x="21122" y="13874"/>
                  </a:cubicBezTo>
                  <a:cubicBezTo>
                    <a:pt x="19161" y="11576"/>
                    <a:pt x="17450" y="9245"/>
                    <a:pt x="15994" y="6885"/>
                  </a:cubicBezTo>
                  <a:cubicBezTo>
                    <a:pt x="14591" y="4611"/>
                    <a:pt x="13427" y="2314"/>
                    <a:pt x="12503" y="0"/>
                  </a:cubicBezTo>
                  <a:close/>
                </a:path>
              </a:pathLst>
            </a:custGeom>
            <a:solidFill>
              <a:srgbClr val="ABD3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" name="AutoShape 29">
              <a:extLst>
                <a:ext uri="{FF2B5EF4-FFF2-40B4-BE49-F238E27FC236}">
                  <a16:creationId xmlns:a16="http://schemas.microsoft.com/office/drawing/2014/main" id="{99FADB0D-79CF-4F1B-92BF-89303FFF4A93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083262" y="2672184"/>
              <a:ext cx="432985" cy="1081459"/>
            </a:xfrm>
            <a:custGeom>
              <a:avLst/>
              <a:gdLst>
                <a:gd name="T0" fmla="*/ 10561 w 21122"/>
                <a:gd name="T1" fmla="*/ 10800 h 21600"/>
                <a:gd name="T2" fmla="*/ 10561 w 21122"/>
                <a:gd name="T3" fmla="*/ 10800 h 21600"/>
                <a:gd name="T4" fmla="*/ 10561 w 21122"/>
                <a:gd name="T5" fmla="*/ 10800 h 21600"/>
                <a:gd name="T6" fmla="*/ 10561 w 2112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22" h="21600">
                  <a:moveTo>
                    <a:pt x="8619" y="0"/>
                  </a:moveTo>
                  <a:cubicBezTo>
                    <a:pt x="16042" y="2748"/>
                    <a:pt x="20514" y="6585"/>
                    <a:pt x="21065" y="10676"/>
                  </a:cubicBezTo>
                  <a:cubicBezTo>
                    <a:pt x="21600" y="14655"/>
                    <a:pt x="18377" y="18567"/>
                    <a:pt x="12062" y="21600"/>
                  </a:cubicBezTo>
                  <a:cubicBezTo>
                    <a:pt x="12284" y="19730"/>
                    <a:pt x="10884" y="17888"/>
                    <a:pt x="8110" y="16400"/>
                  </a:cubicBezTo>
                  <a:cubicBezTo>
                    <a:pt x="6011" y="15275"/>
                    <a:pt x="3209" y="14402"/>
                    <a:pt x="0" y="13874"/>
                  </a:cubicBezTo>
                  <a:cubicBezTo>
                    <a:pt x="1961" y="11576"/>
                    <a:pt x="3672" y="9245"/>
                    <a:pt x="5128" y="6885"/>
                  </a:cubicBezTo>
                  <a:cubicBezTo>
                    <a:pt x="6531" y="4611"/>
                    <a:pt x="7695" y="2314"/>
                    <a:pt x="8619" y="0"/>
                  </a:cubicBezTo>
                  <a:close/>
                </a:path>
              </a:pathLst>
            </a:custGeom>
            <a:solidFill>
              <a:srgbClr val="ABD3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" name="Oval 30">
              <a:extLst>
                <a:ext uri="{FF2B5EF4-FFF2-40B4-BE49-F238E27FC236}">
                  <a16:creationId xmlns:a16="http://schemas.microsoft.com/office/drawing/2014/main" id="{A96408D6-EB0A-487E-8CD1-2D5F2A78EA24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101028" y="1510490"/>
              <a:ext cx="626712" cy="626711"/>
            </a:xfrm>
            <a:prstGeom prst="ellipse">
              <a:avLst/>
            </a:prstGeom>
            <a:solidFill>
              <a:srgbClr val="5988D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" name="Oval 31">
              <a:extLst>
                <a:ext uri="{FF2B5EF4-FFF2-40B4-BE49-F238E27FC236}">
                  <a16:creationId xmlns:a16="http://schemas.microsoft.com/office/drawing/2014/main" id="{A680D9F9-CEFF-43EC-B8AA-F794CDD8B925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185464" y="1594927"/>
              <a:ext cx="457838" cy="457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" name="AutoShape 32">
              <a:extLst>
                <a:ext uri="{FF2B5EF4-FFF2-40B4-BE49-F238E27FC236}">
                  <a16:creationId xmlns:a16="http://schemas.microsoft.com/office/drawing/2014/main" id="{1529AE2E-9B72-4E40-9E66-62B1CF5DFBF2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445973" y="804305"/>
              <a:ext cx="738248" cy="528368"/>
            </a:xfrm>
            <a:custGeom>
              <a:avLst/>
              <a:gdLst>
                <a:gd name="T0" fmla="*/ 10800 w 21600"/>
                <a:gd name="T1" fmla="*/ 10794 h 21589"/>
                <a:gd name="T2" fmla="*/ 10800 w 21600"/>
                <a:gd name="T3" fmla="*/ 10794 h 21589"/>
                <a:gd name="T4" fmla="*/ 10800 w 21600"/>
                <a:gd name="T5" fmla="*/ 10794 h 21589"/>
                <a:gd name="T6" fmla="*/ 10800 w 21600"/>
                <a:gd name="T7" fmla="*/ 10794 h 2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89">
                  <a:moveTo>
                    <a:pt x="10818" y="0"/>
                  </a:moveTo>
                  <a:cubicBezTo>
                    <a:pt x="10532" y="0"/>
                    <a:pt x="10244" y="55"/>
                    <a:pt x="9966" y="168"/>
                  </a:cubicBezTo>
                  <a:cubicBezTo>
                    <a:pt x="9499" y="358"/>
                    <a:pt x="9068" y="703"/>
                    <a:pt x="8712" y="1168"/>
                  </a:cubicBezTo>
                  <a:cubicBezTo>
                    <a:pt x="5128" y="6476"/>
                    <a:pt x="2202" y="12529"/>
                    <a:pt x="0" y="19078"/>
                  </a:cubicBezTo>
                  <a:cubicBezTo>
                    <a:pt x="3454" y="20697"/>
                    <a:pt x="7063" y="21577"/>
                    <a:pt x="10714" y="21589"/>
                  </a:cubicBezTo>
                  <a:cubicBezTo>
                    <a:pt x="14421" y="21600"/>
                    <a:pt x="18093" y="20717"/>
                    <a:pt x="21600" y="19071"/>
                  </a:cubicBezTo>
                  <a:cubicBezTo>
                    <a:pt x="19404" y="12524"/>
                    <a:pt x="16482" y="6474"/>
                    <a:pt x="12909" y="1168"/>
                  </a:cubicBezTo>
                  <a:cubicBezTo>
                    <a:pt x="12555" y="703"/>
                    <a:pt x="12131" y="358"/>
                    <a:pt x="11665" y="168"/>
                  </a:cubicBezTo>
                  <a:cubicBezTo>
                    <a:pt x="11388" y="55"/>
                    <a:pt x="11104" y="0"/>
                    <a:pt x="10818" y="0"/>
                  </a:cubicBez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" name="AutoShape 33">
              <a:extLst>
                <a:ext uri="{FF2B5EF4-FFF2-40B4-BE49-F238E27FC236}">
                  <a16:creationId xmlns:a16="http://schemas.microsoft.com/office/drawing/2014/main" id="{82AFC2DA-5797-4F1B-A57A-FCFC997D9FED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029421" y="3243269"/>
              <a:ext cx="686653" cy="1089776"/>
            </a:xfrm>
            <a:custGeom>
              <a:avLst/>
              <a:gdLst>
                <a:gd name="T0" fmla="+- 0 10795 577"/>
                <a:gd name="T1" fmla="*/ T0 w 20436"/>
                <a:gd name="T2" fmla="*/ 10800 h 21600"/>
                <a:gd name="T3" fmla="+- 0 10795 577"/>
                <a:gd name="T4" fmla="*/ T3 w 20436"/>
                <a:gd name="T5" fmla="*/ 10800 h 21600"/>
                <a:gd name="T6" fmla="+- 0 10795 577"/>
                <a:gd name="T7" fmla="*/ T6 w 20436"/>
                <a:gd name="T8" fmla="*/ 10800 h 21600"/>
                <a:gd name="T9" fmla="+- 0 10795 577"/>
                <a:gd name="T10" fmla="*/ T9 w 2043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436" h="21600">
                  <a:moveTo>
                    <a:pt x="2564" y="0"/>
                  </a:moveTo>
                  <a:cubicBezTo>
                    <a:pt x="161" y="3391"/>
                    <a:pt x="-577" y="7200"/>
                    <a:pt x="453" y="10887"/>
                  </a:cubicBezTo>
                  <a:cubicBezTo>
                    <a:pt x="1634" y="15111"/>
                    <a:pt x="5047" y="18912"/>
                    <a:pt x="10080" y="21600"/>
                  </a:cubicBezTo>
                  <a:cubicBezTo>
                    <a:pt x="15233" y="18954"/>
                    <a:pt x="18750" y="15143"/>
                    <a:pt x="19968" y="10887"/>
                  </a:cubicBezTo>
                  <a:cubicBezTo>
                    <a:pt x="21023" y="7201"/>
                    <a:pt x="20284" y="3387"/>
                    <a:pt x="17858" y="0"/>
                  </a:cubicBezTo>
                  <a:lnTo>
                    <a:pt x="2564" y="0"/>
                  </a:lnTo>
                  <a:close/>
                </a:path>
              </a:pathLst>
            </a:custGeom>
            <a:solidFill>
              <a:srgbClr val="DB60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" name="AutoShape 34">
              <a:extLst>
                <a:ext uri="{FF2B5EF4-FFF2-40B4-BE49-F238E27FC236}">
                  <a16:creationId xmlns:a16="http://schemas.microsoft.com/office/drawing/2014/main" id="{3D1B0B12-AE10-4573-BA3C-746FD59A517C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271764" y="806972"/>
              <a:ext cx="542442" cy="2729530"/>
            </a:xfrm>
            <a:custGeom>
              <a:avLst/>
              <a:gdLst>
                <a:gd name="T0" fmla="*/ 10291 w 20582"/>
                <a:gd name="T1" fmla="*/ 10800 h 21600"/>
                <a:gd name="T2" fmla="*/ 10291 w 20582"/>
                <a:gd name="T3" fmla="*/ 10800 h 21600"/>
                <a:gd name="T4" fmla="*/ 10291 w 20582"/>
                <a:gd name="T5" fmla="*/ 10800 h 21600"/>
                <a:gd name="T6" fmla="*/ 10291 w 205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82" h="21600">
                  <a:moveTo>
                    <a:pt x="0" y="0"/>
                  </a:moveTo>
                  <a:cubicBezTo>
                    <a:pt x="1162" y="440"/>
                    <a:pt x="2318" y="880"/>
                    <a:pt x="3423" y="1326"/>
                  </a:cubicBezTo>
                  <a:cubicBezTo>
                    <a:pt x="7846" y="3113"/>
                    <a:pt x="11791" y="4945"/>
                    <a:pt x="13860" y="6882"/>
                  </a:cubicBezTo>
                  <a:cubicBezTo>
                    <a:pt x="16484" y="9340"/>
                    <a:pt x="16066" y="11866"/>
                    <a:pt x="14314" y="14327"/>
                  </a:cubicBezTo>
                  <a:cubicBezTo>
                    <a:pt x="12560" y="16792"/>
                    <a:pt x="9444" y="19232"/>
                    <a:pt x="4941" y="21600"/>
                  </a:cubicBezTo>
                  <a:lnTo>
                    <a:pt x="9719" y="21593"/>
                  </a:lnTo>
                  <a:cubicBezTo>
                    <a:pt x="14737" y="19086"/>
                    <a:pt x="18095" y="16447"/>
                    <a:pt x="19661" y="13748"/>
                  </a:cubicBezTo>
                  <a:cubicBezTo>
                    <a:pt x="21600" y="10406"/>
                    <a:pt x="20771" y="6993"/>
                    <a:pt x="14307" y="3945"/>
                  </a:cubicBezTo>
                  <a:cubicBezTo>
                    <a:pt x="11405" y="2577"/>
                    <a:pt x="7402" y="1317"/>
                    <a:pt x="2453" y="219"/>
                  </a:cubicBezTo>
                  <a:cubicBezTo>
                    <a:pt x="1995" y="129"/>
                    <a:pt x="1445" y="62"/>
                    <a:pt x="840" y="25"/>
                  </a:cubicBezTo>
                  <a:cubicBezTo>
                    <a:pt x="565" y="9"/>
                    <a:pt x="284" y="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584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" name="AutoShape 35">
              <a:extLst>
                <a:ext uri="{FF2B5EF4-FFF2-40B4-BE49-F238E27FC236}">
                  <a16:creationId xmlns:a16="http://schemas.microsoft.com/office/drawing/2014/main" id="{170AAB0E-47B9-456E-8018-447D0EA64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945" y="2238664"/>
              <a:ext cx="258163" cy="69554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7866" y="361"/>
                    <a:pt x="14220" y="836"/>
                    <a:pt x="10698" y="1422"/>
                  </a:cubicBezTo>
                  <a:cubicBezTo>
                    <a:pt x="6964" y="2042"/>
                    <a:pt x="3384" y="2784"/>
                    <a:pt x="0" y="3638"/>
                  </a:cubicBezTo>
                  <a:cubicBezTo>
                    <a:pt x="2290" y="6429"/>
                    <a:pt x="3695" y="9310"/>
                    <a:pt x="4186" y="12222"/>
                  </a:cubicBezTo>
                  <a:cubicBezTo>
                    <a:pt x="4713" y="15341"/>
                    <a:pt x="4187" y="18472"/>
                    <a:pt x="2621" y="21543"/>
                  </a:cubicBezTo>
                  <a:lnTo>
                    <a:pt x="7418" y="21600"/>
                  </a:lnTo>
                  <a:cubicBezTo>
                    <a:pt x="8863" y="17902"/>
                    <a:pt x="10784" y="14231"/>
                    <a:pt x="13174" y="10601"/>
                  </a:cubicBezTo>
                  <a:cubicBezTo>
                    <a:pt x="15531" y="7020"/>
                    <a:pt x="18343" y="3483"/>
                    <a:pt x="21600" y="0"/>
                  </a:cubicBezTo>
                  <a:close/>
                </a:path>
              </a:pathLst>
            </a:custGeom>
            <a:solidFill>
              <a:srgbClr val="97C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0" name="AutoShape 36">
              <a:extLst>
                <a:ext uri="{FF2B5EF4-FFF2-40B4-BE49-F238E27FC236}">
                  <a16:creationId xmlns:a16="http://schemas.microsoft.com/office/drawing/2014/main" id="{905261D8-4853-4D96-A04A-CCDA84830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3672" y="2716959"/>
              <a:ext cx="490903" cy="988521"/>
            </a:xfrm>
            <a:custGeom>
              <a:avLst/>
              <a:gdLst>
                <a:gd name="T0" fmla="*/ 10459 w 20919"/>
                <a:gd name="T1" fmla="*/ 10800 h 21600"/>
                <a:gd name="T2" fmla="*/ 10459 w 20919"/>
                <a:gd name="T3" fmla="*/ 10800 h 21600"/>
                <a:gd name="T4" fmla="*/ 10459 w 20919"/>
                <a:gd name="T5" fmla="*/ 10800 h 21600"/>
                <a:gd name="T6" fmla="*/ 10459 w 20919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19" h="21600">
                  <a:moveTo>
                    <a:pt x="2343" y="17032"/>
                  </a:moveTo>
                  <a:cubicBezTo>
                    <a:pt x="8695" y="15086"/>
                    <a:pt x="13607" y="12113"/>
                    <a:pt x="16307" y="8580"/>
                  </a:cubicBezTo>
                  <a:cubicBezTo>
                    <a:pt x="18307" y="5964"/>
                    <a:pt x="19009" y="3134"/>
                    <a:pt x="18352" y="344"/>
                  </a:cubicBezTo>
                  <a:lnTo>
                    <a:pt x="18871" y="0"/>
                  </a:lnTo>
                  <a:cubicBezTo>
                    <a:pt x="21497" y="3630"/>
                    <a:pt x="21600" y="7614"/>
                    <a:pt x="19162" y="11279"/>
                  </a:cubicBezTo>
                  <a:cubicBezTo>
                    <a:pt x="16027" y="15991"/>
                    <a:pt x="9024" y="19763"/>
                    <a:pt x="0" y="21600"/>
                  </a:cubicBezTo>
                  <a:cubicBezTo>
                    <a:pt x="799" y="20859"/>
                    <a:pt x="1405" y="20068"/>
                    <a:pt x="1800" y="19245"/>
                  </a:cubicBezTo>
                  <a:cubicBezTo>
                    <a:pt x="2148" y="18521"/>
                    <a:pt x="2330" y="17778"/>
                    <a:pt x="2343" y="17032"/>
                  </a:cubicBezTo>
                  <a:close/>
                </a:path>
              </a:pathLst>
            </a:custGeom>
            <a:solidFill>
              <a:srgbClr val="97C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AutoShape 37">
              <a:extLst>
                <a:ext uri="{FF2B5EF4-FFF2-40B4-BE49-F238E27FC236}">
                  <a16:creationId xmlns:a16="http://schemas.microsoft.com/office/drawing/2014/main" id="{1F33ED05-978B-4CB9-9D92-AF50A271F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716" y="3329125"/>
              <a:ext cx="742061" cy="93612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2325" y="18261"/>
                    <a:pt x="4714" y="14949"/>
                    <a:pt x="7165" y="11667"/>
                  </a:cubicBezTo>
                  <a:cubicBezTo>
                    <a:pt x="10102" y="7735"/>
                    <a:pt x="13128" y="3845"/>
                    <a:pt x="16243" y="0"/>
                  </a:cubicBezTo>
                  <a:lnTo>
                    <a:pt x="21600" y="1487"/>
                  </a:lnTo>
                  <a:cubicBezTo>
                    <a:pt x="21549" y="8890"/>
                    <a:pt x="16483" y="15700"/>
                    <a:pt x="8335" y="19318"/>
                  </a:cubicBezTo>
                  <a:cubicBezTo>
                    <a:pt x="5750" y="20466"/>
                    <a:pt x="2928" y="21239"/>
                    <a:pt x="0" y="21600"/>
                  </a:cubicBezTo>
                  <a:close/>
                </a:path>
              </a:pathLst>
            </a:custGeom>
            <a:solidFill>
              <a:srgbClr val="C950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2" name="AutoShape 38">
              <a:extLst>
                <a:ext uri="{FF2B5EF4-FFF2-40B4-BE49-F238E27FC236}">
                  <a16:creationId xmlns:a16="http://schemas.microsoft.com/office/drawing/2014/main" id="{1043BE82-085E-434F-A690-3AB5C9D2A1DE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226544" y="3268140"/>
              <a:ext cx="457838" cy="726628"/>
            </a:xfrm>
            <a:custGeom>
              <a:avLst/>
              <a:gdLst>
                <a:gd name="T0" fmla="+- 0 10805 587"/>
                <a:gd name="T1" fmla="*/ T0 w 20436"/>
                <a:gd name="T2" fmla="*/ 10800 h 21600"/>
                <a:gd name="T3" fmla="+- 0 10805 587"/>
                <a:gd name="T4" fmla="*/ T3 w 20436"/>
                <a:gd name="T5" fmla="*/ 10800 h 21600"/>
                <a:gd name="T6" fmla="+- 0 10805 587"/>
                <a:gd name="T7" fmla="*/ T6 w 20436"/>
                <a:gd name="T8" fmla="*/ 10800 h 21600"/>
                <a:gd name="T9" fmla="+- 0 10805 587"/>
                <a:gd name="T10" fmla="*/ T9 w 2043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436" h="21600">
                  <a:moveTo>
                    <a:pt x="17872" y="0"/>
                  </a:moveTo>
                  <a:cubicBezTo>
                    <a:pt x="20275" y="3391"/>
                    <a:pt x="21013" y="7200"/>
                    <a:pt x="19983" y="10887"/>
                  </a:cubicBezTo>
                  <a:cubicBezTo>
                    <a:pt x="18802" y="15111"/>
                    <a:pt x="15389" y="18912"/>
                    <a:pt x="10356" y="21600"/>
                  </a:cubicBezTo>
                  <a:cubicBezTo>
                    <a:pt x="5203" y="18954"/>
                    <a:pt x="1686" y="15143"/>
                    <a:pt x="468" y="10887"/>
                  </a:cubicBezTo>
                  <a:cubicBezTo>
                    <a:pt x="-587" y="7201"/>
                    <a:pt x="152" y="3387"/>
                    <a:pt x="2578" y="0"/>
                  </a:cubicBezTo>
                  <a:lnTo>
                    <a:pt x="17872" y="0"/>
                  </a:lnTo>
                  <a:close/>
                </a:path>
              </a:pathLst>
            </a:custGeom>
            <a:solidFill>
              <a:srgbClr val="EA76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" name="AutoShape 39">
              <a:extLst>
                <a:ext uri="{FF2B5EF4-FFF2-40B4-BE49-F238E27FC236}">
                  <a16:creationId xmlns:a16="http://schemas.microsoft.com/office/drawing/2014/main" id="{CC2CC841-060A-474C-A766-02AD94C4DF1D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421797" y="3289702"/>
              <a:ext cx="233410" cy="370441"/>
            </a:xfrm>
            <a:custGeom>
              <a:avLst/>
              <a:gdLst>
                <a:gd name="T0" fmla="+- 0 10805 587"/>
                <a:gd name="T1" fmla="*/ T0 w 20436"/>
                <a:gd name="T2" fmla="*/ 10800 h 21600"/>
                <a:gd name="T3" fmla="+- 0 10805 587"/>
                <a:gd name="T4" fmla="*/ T3 w 20436"/>
                <a:gd name="T5" fmla="*/ 10800 h 21600"/>
                <a:gd name="T6" fmla="+- 0 10805 587"/>
                <a:gd name="T7" fmla="*/ T6 w 20436"/>
                <a:gd name="T8" fmla="*/ 10800 h 21600"/>
                <a:gd name="T9" fmla="+- 0 10805 587"/>
                <a:gd name="T10" fmla="*/ T9 w 2043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436" h="21600">
                  <a:moveTo>
                    <a:pt x="17872" y="0"/>
                  </a:moveTo>
                  <a:cubicBezTo>
                    <a:pt x="20275" y="3391"/>
                    <a:pt x="21013" y="7200"/>
                    <a:pt x="19983" y="10887"/>
                  </a:cubicBezTo>
                  <a:cubicBezTo>
                    <a:pt x="18802" y="15111"/>
                    <a:pt x="15389" y="18912"/>
                    <a:pt x="10356" y="21600"/>
                  </a:cubicBezTo>
                  <a:cubicBezTo>
                    <a:pt x="5203" y="18954"/>
                    <a:pt x="1686" y="15143"/>
                    <a:pt x="468" y="10887"/>
                  </a:cubicBezTo>
                  <a:cubicBezTo>
                    <a:pt x="-587" y="7201"/>
                    <a:pt x="152" y="3387"/>
                    <a:pt x="2578" y="0"/>
                  </a:cubicBezTo>
                  <a:lnTo>
                    <a:pt x="17872" y="0"/>
                  </a:lnTo>
                  <a:close/>
                </a:path>
              </a:pathLst>
            </a:custGeom>
            <a:solidFill>
              <a:srgbClr val="F7D06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AutoShape 40">
              <a:extLst>
                <a:ext uri="{FF2B5EF4-FFF2-40B4-BE49-F238E27FC236}">
                  <a16:creationId xmlns:a16="http://schemas.microsoft.com/office/drawing/2014/main" id="{996FCC08-015A-4024-986B-D7D68D0A6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025" y="3257424"/>
              <a:ext cx="248139" cy="380668"/>
            </a:xfrm>
            <a:custGeom>
              <a:avLst/>
              <a:gdLst>
                <a:gd name="T0" fmla="*/ 10596 w 21192"/>
                <a:gd name="T1" fmla="*/ 10800 h 21600"/>
                <a:gd name="T2" fmla="*/ 10596 w 21192"/>
                <a:gd name="T3" fmla="*/ 10800 h 21600"/>
                <a:gd name="T4" fmla="*/ 10596 w 21192"/>
                <a:gd name="T5" fmla="*/ 10800 h 21600"/>
                <a:gd name="T6" fmla="*/ 10596 w 2119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92" h="21600">
                  <a:moveTo>
                    <a:pt x="0" y="21600"/>
                  </a:moveTo>
                  <a:lnTo>
                    <a:pt x="17042" y="0"/>
                  </a:lnTo>
                  <a:lnTo>
                    <a:pt x="20865" y="1193"/>
                  </a:lnTo>
                  <a:cubicBezTo>
                    <a:pt x="21600" y="4381"/>
                    <a:pt x="21079" y="7575"/>
                    <a:pt x="19471" y="10498"/>
                  </a:cubicBezTo>
                  <a:cubicBezTo>
                    <a:pt x="17838" y="13465"/>
                    <a:pt x="15077" y="16171"/>
                    <a:pt x="11244" y="18230"/>
                  </a:cubicBezTo>
                  <a:cubicBezTo>
                    <a:pt x="7994" y="19976"/>
                    <a:pt x="4121" y="21137"/>
                    <a:pt x="0" y="21600"/>
                  </a:cubicBezTo>
                  <a:close/>
                </a:path>
              </a:pathLst>
            </a:custGeom>
            <a:solidFill>
              <a:srgbClr val="EDBE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5" name="AutoShape 41">
              <a:extLst>
                <a:ext uri="{FF2B5EF4-FFF2-40B4-BE49-F238E27FC236}">
                  <a16:creationId xmlns:a16="http://schemas.microsoft.com/office/drawing/2014/main" id="{58BA3EA2-A4E0-4CD1-8638-AE6DDF2234FF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359184" y="3218383"/>
              <a:ext cx="571593" cy="111645"/>
            </a:xfrm>
            <a:prstGeom prst="roundRect">
              <a:avLst>
                <a:gd name="adj" fmla="val 50000"/>
              </a:avLst>
            </a:prstGeom>
            <a:solidFill>
              <a:srgbClr val="5988D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6" name="AutoShape 42">
              <a:extLst>
                <a:ext uri="{FF2B5EF4-FFF2-40B4-BE49-F238E27FC236}">
                  <a16:creationId xmlns:a16="http://schemas.microsoft.com/office/drawing/2014/main" id="{4956FBC4-B508-402C-8726-5594FD5C8F00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4693846" y="2347612"/>
              <a:ext cx="244893" cy="1208560"/>
            </a:xfrm>
            <a:custGeom>
              <a:avLst/>
              <a:gdLst>
                <a:gd name="T0" fmla="+- 0 10799 2"/>
                <a:gd name="T1" fmla="*/ T0 w 21595"/>
                <a:gd name="T2" fmla="*/ 10800 h 21600"/>
                <a:gd name="T3" fmla="+- 0 10799 2"/>
                <a:gd name="T4" fmla="*/ T3 w 21595"/>
                <a:gd name="T5" fmla="*/ 10800 h 21600"/>
                <a:gd name="T6" fmla="+- 0 10799 2"/>
                <a:gd name="T7" fmla="*/ T6 w 21595"/>
                <a:gd name="T8" fmla="*/ 10800 h 21600"/>
                <a:gd name="T9" fmla="+- 0 10799 2"/>
                <a:gd name="T10" fmla="*/ T9 w 21595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5" h="21600">
                  <a:moveTo>
                    <a:pt x="10790" y="0"/>
                  </a:moveTo>
                  <a:cubicBezTo>
                    <a:pt x="9905" y="110"/>
                    <a:pt x="9098" y="241"/>
                    <a:pt x="8364" y="389"/>
                  </a:cubicBezTo>
                  <a:cubicBezTo>
                    <a:pt x="5623" y="945"/>
                    <a:pt x="4235" y="1698"/>
                    <a:pt x="3166" y="2452"/>
                  </a:cubicBezTo>
                  <a:cubicBezTo>
                    <a:pt x="1065" y="3934"/>
                    <a:pt x="-2" y="5468"/>
                    <a:pt x="0" y="7011"/>
                  </a:cubicBezTo>
                  <a:cubicBezTo>
                    <a:pt x="305" y="8249"/>
                    <a:pt x="899" y="9484"/>
                    <a:pt x="1780" y="10711"/>
                  </a:cubicBezTo>
                  <a:cubicBezTo>
                    <a:pt x="2651" y="11923"/>
                    <a:pt x="3809" y="13126"/>
                    <a:pt x="4899" y="14331"/>
                  </a:cubicBezTo>
                  <a:cubicBezTo>
                    <a:pt x="7082" y="16745"/>
                    <a:pt x="9024" y="19170"/>
                    <a:pt x="10727" y="21600"/>
                  </a:cubicBezTo>
                  <a:lnTo>
                    <a:pt x="10727" y="21265"/>
                  </a:lnTo>
                  <a:cubicBezTo>
                    <a:pt x="10754" y="21321"/>
                    <a:pt x="10775" y="21377"/>
                    <a:pt x="10797" y="21432"/>
                  </a:cubicBezTo>
                  <a:cubicBezTo>
                    <a:pt x="10819" y="21488"/>
                    <a:pt x="10842" y="21544"/>
                    <a:pt x="10869" y="21600"/>
                  </a:cubicBezTo>
                  <a:cubicBezTo>
                    <a:pt x="12572" y="19170"/>
                    <a:pt x="14514" y="16745"/>
                    <a:pt x="16697" y="14331"/>
                  </a:cubicBezTo>
                  <a:cubicBezTo>
                    <a:pt x="17787" y="13126"/>
                    <a:pt x="18945" y="11923"/>
                    <a:pt x="19816" y="10711"/>
                  </a:cubicBezTo>
                  <a:cubicBezTo>
                    <a:pt x="20697" y="9484"/>
                    <a:pt x="21291" y="8249"/>
                    <a:pt x="21596" y="7011"/>
                  </a:cubicBezTo>
                  <a:cubicBezTo>
                    <a:pt x="21598" y="5468"/>
                    <a:pt x="20531" y="3934"/>
                    <a:pt x="18430" y="2452"/>
                  </a:cubicBezTo>
                  <a:cubicBezTo>
                    <a:pt x="17361" y="1698"/>
                    <a:pt x="15973" y="945"/>
                    <a:pt x="13232" y="389"/>
                  </a:cubicBezTo>
                  <a:cubicBezTo>
                    <a:pt x="12498" y="241"/>
                    <a:pt x="11675" y="110"/>
                    <a:pt x="10790" y="0"/>
                  </a:cubicBezTo>
                  <a:close/>
                </a:path>
              </a:pathLst>
            </a:custGeom>
            <a:solidFill>
              <a:srgbClr val="ABD3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7" name="AutoShape 43">
              <a:extLst>
                <a:ext uri="{FF2B5EF4-FFF2-40B4-BE49-F238E27FC236}">
                  <a16:creationId xmlns:a16="http://schemas.microsoft.com/office/drawing/2014/main" id="{9AF3B6DD-341F-4F19-A372-EF1E1A504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778" y="2419507"/>
              <a:ext cx="583592" cy="1056623"/>
            </a:xfrm>
            <a:custGeom>
              <a:avLst/>
              <a:gdLst>
                <a:gd name="T0" fmla="*/ 10794 w 21589"/>
                <a:gd name="T1" fmla="*/ 10800 h 21600"/>
                <a:gd name="T2" fmla="*/ 10794 w 21589"/>
                <a:gd name="T3" fmla="*/ 10800 h 21600"/>
                <a:gd name="T4" fmla="*/ 10794 w 21589"/>
                <a:gd name="T5" fmla="*/ 10800 h 21600"/>
                <a:gd name="T6" fmla="*/ 10794 w 21589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89" h="21600">
                  <a:moveTo>
                    <a:pt x="20772" y="0"/>
                  </a:moveTo>
                  <a:lnTo>
                    <a:pt x="0" y="21600"/>
                  </a:lnTo>
                  <a:cubicBezTo>
                    <a:pt x="1772" y="20350"/>
                    <a:pt x="3530" y="19095"/>
                    <a:pt x="5276" y="17834"/>
                  </a:cubicBezTo>
                  <a:cubicBezTo>
                    <a:pt x="7003" y="16587"/>
                    <a:pt x="8717" y="15335"/>
                    <a:pt x="10474" y="14101"/>
                  </a:cubicBezTo>
                  <a:cubicBezTo>
                    <a:pt x="12271" y="12837"/>
                    <a:pt x="14114" y="11592"/>
                    <a:pt x="15742" y="10260"/>
                  </a:cubicBezTo>
                  <a:cubicBezTo>
                    <a:pt x="17247" y="9028"/>
                    <a:pt x="18562" y="7729"/>
                    <a:pt x="19671" y="6375"/>
                  </a:cubicBezTo>
                  <a:cubicBezTo>
                    <a:pt x="20203" y="5586"/>
                    <a:pt x="20655" y="4793"/>
                    <a:pt x="21030" y="3996"/>
                  </a:cubicBezTo>
                  <a:cubicBezTo>
                    <a:pt x="21317" y="3388"/>
                    <a:pt x="21557" y="2742"/>
                    <a:pt x="21586" y="2116"/>
                  </a:cubicBezTo>
                  <a:cubicBezTo>
                    <a:pt x="21600" y="1820"/>
                    <a:pt x="21565" y="1525"/>
                    <a:pt x="21532" y="1236"/>
                  </a:cubicBezTo>
                  <a:cubicBezTo>
                    <a:pt x="21493" y="899"/>
                    <a:pt x="21454" y="556"/>
                    <a:pt x="21122" y="243"/>
                  </a:cubicBezTo>
                  <a:cubicBezTo>
                    <a:pt x="21027" y="153"/>
                    <a:pt x="20909" y="72"/>
                    <a:pt x="20772" y="0"/>
                  </a:cubicBezTo>
                  <a:close/>
                </a:path>
              </a:pathLst>
            </a:custGeom>
            <a:solidFill>
              <a:srgbClr val="97C06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8" name="Oval 44">
              <a:extLst>
                <a:ext uri="{FF2B5EF4-FFF2-40B4-BE49-F238E27FC236}">
                  <a16:creationId xmlns:a16="http://schemas.microsoft.com/office/drawing/2014/main" id="{05050F61-3728-46EB-AEF2-94DBBEBEB959}"/>
                </a:ext>
              </a:extLst>
            </p:cNvPr>
            <p:cNvSpPr>
              <a:spLocks/>
            </p:cNvSpPr>
            <p:nvPr/>
          </p:nvSpPr>
          <p:spPr bwMode="auto">
            <a:xfrm rot="1676732">
              <a:off x="5208655" y="1618117"/>
              <a:ext cx="411457" cy="411457"/>
            </a:xfrm>
            <a:prstGeom prst="ellipse">
              <a:avLst/>
            </a:prstGeom>
            <a:solidFill>
              <a:srgbClr val="6FBFE5">
                <a:alpha val="58443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altLang="fr-FR" sz="16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28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25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2A178F-E19B-4A9E-86BF-C76660BA15E8}" type="datetime1">
              <a:rPr lang="fr-FR" smtClean="0"/>
              <a:t>09/11/2018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33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r>
              <a:rPr lang="fr-FR" smtClean="0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9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836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5333819" cy="1460182"/>
          </a:xfrm>
        </p:spPr>
        <p:txBody>
          <a:bodyPr anchor="b">
            <a:normAutofit/>
          </a:bodyPr>
          <a:lstStyle>
            <a:lvl1pPr>
              <a:defRPr lang="fr-FR" sz="6000" kern="0" cap="all" baseline="12500" dirty="0">
                <a:solidFill>
                  <a:srgbClr val="36526E"/>
                </a:solidFill>
                <a:latin typeface="Montserrat-Bold"/>
                <a:ea typeface="+mn-ea"/>
                <a:cs typeface="+mn-cs"/>
                <a:sym typeface="Montserrat-Bold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3306894"/>
            <a:ext cx="533381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5875338" y="-2519363"/>
            <a:ext cx="7741444" cy="11129169"/>
            <a:chOff x="5875338" y="-2519363"/>
            <a:chExt cx="7741444" cy="11129169"/>
          </a:xfrm>
        </p:grpSpPr>
        <p:sp>
          <p:nvSpPr>
            <p:cNvPr id="8" name="Shape 345">
              <a:extLst>
                <a:ext uri="{FF2B5EF4-FFF2-40B4-BE49-F238E27FC236}">
                  <a16:creationId xmlns:a16="http://schemas.microsoft.com/office/drawing/2014/main" id="{829845F5-60A1-46CF-BAC5-503A0AEEF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9900" y="975519"/>
              <a:ext cx="3686969" cy="4544219"/>
            </a:xfrm>
            <a:custGeom>
              <a:avLst/>
              <a:gdLst>
                <a:gd name="T0" fmla="*/ 2147483646 w 19888"/>
                <a:gd name="T1" fmla="*/ 2147483646 h 20156"/>
                <a:gd name="T2" fmla="*/ 2147483646 w 19888"/>
                <a:gd name="T3" fmla="*/ 2147483646 h 20156"/>
                <a:gd name="T4" fmla="*/ 2147483646 w 19888"/>
                <a:gd name="T5" fmla="*/ 2147483646 h 20156"/>
                <a:gd name="T6" fmla="*/ 2147483646 w 19888"/>
                <a:gd name="T7" fmla="*/ 2147483646 h 20156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888" h="20156" extrusionOk="0">
                  <a:moveTo>
                    <a:pt x="19448" y="13996"/>
                  </a:moveTo>
                  <a:cubicBezTo>
                    <a:pt x="20464" y="15930"/>
                    <a:pt x="19674" y="18184"/>
                    <a:pt x="17562" y="19377"/>
                  </a:cubicBezTo>
                  <a:cubicBezTo>
                    <a:pt x="15351" y="20625"/>
                    <a:pt x="12361" y="20348"/>
                    <a:pt x="10543" y="18727"/>
                  </a:cubicBezTo>
                  <a:lnTo>
                    <a:pt x="1295" y="9744"/>
                  </a:lnTo>
                  <a:cubicBezTo>
                    <a:pt x="-1136" y="6772"/>
                    <a:pt x="-39" y="2731"/>
                    <a:pt x="3699" y="892"/>
                  </a:cubicBezTo>
                  <a:cubicBezTo>
                    <a:pt x="7491" y="-975"/>
                    <a:pt x="12413" y="193"/>
                    <a:pt x="14412" y="3434"/>
                  </a:cubicBezTo>
                  <a:lnTo>
                    <a:pt x="19448" y="13996"/>
                  </a:lnTo>
                  <a:close/>
                </a:path>
              </a:pathLst>
            </a:custGeom>
            <a:noFill/>
            <a:ln w="25400">
              <a:solidFill>
                <a:srgbClr val="C6CDD5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25400" tIns="25400" rIns="25400" bIns="2540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9" name="Shape 360">
              <a:extLst>
                <a:ext uri="{FF2B5EF4-FFF2-40B4-BE49-F238E27FC236}">
                  <a16:creationId xmlns:a16="http://schemas.microsoft.com/office/drawing/2014/main" id="{0F10A50F-7870-4773-93AA-6760E79DF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757" y="865981"/>
              <a:ext cx="2838450" cy="3037681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0" name="Shape 361">
              <a:extLst>
                <a:ext uri="{FF2B5EF4-FFF2-40B4-BE49-F238E27FC236}">
                  <a16:creationId xmlns:a16="http://schemas.microsoft.com/office/drawing/2014/main" id="{6B6A98F2-A67D-429C-A07A-76ACA75FB3F6}"/>
                </a:ext>
              </a:extLst>
            </p:cNvPr>
            <p:cNvSpPr>
              <a:spLocks/>
            </p:cNvSpPr>
            <p:nvPr/>
          </p:nvSpPr>
          <p:spPr bwMode="auto">
            <a:xfrm rot="1840664">
              <a:off x="8510588" y="3468687"/>
              <a:ext cx="2002632" cy="2143919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1" name="Shape 362">
              <a:extLst>
                <a:ext uri="{FF2B5EF4-FFF2-40B4-BE49-F238E27FC236}">
                  <a16:creationId xmlns:a16="http://schemas.microsoft.com/office/drawing/2014/main" id="{666A94B4-A74D-4CAC-8995-4591DC85720D}"/>
                </a:ext>
              </a:extLst>
            </p:cNvPr>
            <p:cNvSpPr>
              <a:spLocks/>
            </p:cNvSpPr>
            <p:nvPr/>
          </p:nvSpPr>
          <p:spPr bwMode="auto">
            <a:xfrm rot="81901">
              <a:off x="9733757" y="1094581"/>
              <a:ext cx="1512888" cy="1618456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1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2" name="Shape 366">
              <a:extLst>
                <a:ext uri="{FF2B5EF4-FFF2-40B4-BE49-F238E27FC236}">
                  <a16:creationId xmlns:a16="http://schemas.microsoft.com/office/drawing/2014/main" id="{176961C2-617E-4DF0-85BC-FAE3A19BE796}"/>
                </a:ext>
              </a:extLst>
            </p:cNvPr>
            <p:cNvSpPr>
              <a:spLocks/>
            </p:cNvSpPr>
            <p:nvPr/>
          </p:nvSpPr>
          <p:spPr bwMode="auto">
            <a:xfrm rot="1343251">
              <a:off x="8059738" y="-2519363"/>
              <a:ext cx="3468688" cy="3712369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>
                <a:alpha val="2352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3" name="Shape 367">
              <a:extLst>
                <a:ext uri="{FF2B5EF4-FFF2-40B4-BE49-F238E27FC236}">
                  <a16:creationId xmlns:a16="http://schemas.microsoft.com/office/drawing/2014/main" id="{73A5E333-80A1-4A5F-AC11-79085F9269D6}"/>
                </a:ext>
              </a:extLst>
            </p:cNvPr>
            <p:cNvSpPr>
              <a:spLocks/>
            </p:cNvSpPr>
            <p:nvPr/>
          </p:nvSpPr>
          <p:spPr bwMode="auto">
            <a:xfrm rot="1343251">
              <a:off x="5875338" y="4897437"/>
              <a:ext cx="3468688" cy="3712369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>
                <a:alpha val="2352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4" name="Shape 368">
              <a:extLst>
                <a:ext uri="{FF2B5EF4-FFF2-40B4-BE49-F238E27FC236}">
                  <a16:creationId xmlns:a16="http://schemas.microsoft.com/office/drawing/2014/main" id="{36B13A61-51DA-436C-B5F0-F9BA4DD41BE8}"/>
                </a:ext>
              </a:extLst>
            </p:cNvPr>
            <p:cNvSpPr>
              <a:spLocks/>
            </p:cNvSpPr>
            <p:nvPr/>
          </p:nvSpPr>
          <p:spPr bwMode="auto">
            <a:xfrm rot="1343251">
              <a:off x="11252994" y="1513681"/>
              <a:ext cx="2363788" cy="2529681"/>
            </a:xfrm>
            <a:custGeom>
              <a:avLst/>
              <a:gdLst>
                <a:gd name="T0" fmla="*/ 2147483646 w 21588"/>
                <a:gd name="T1" fmla="*/ 2147483646 h 21600"/>
                <a:gd name="T2" fmla="*/ 2147483646 w 21588"/>
                <a:gd name="T3" fmla="*/ 2147483646 h 21600"/>
                <a:gd name="T4" fmla="*/ 2147483646 w 21588"/>
                <a:gd name="T5" fmla="*/ 2147483646 h 21600"/>
                <a:gd name="T6" fmla="*/ 2147483646 w 21588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88" h="21600" extrusionOk="0">
                  <a:moveTo>
                    <a:pt x="9388" y="0"/>
                  </a:moveTo>
                  <a:cubicBezTo>
                    <a:pt x="9289" y="0"/>
                    <a:pt x="9192" y="29"/>
                    <a:pt x="9111" y="82"/>
                  </a:cubicBezTo>
                  <a:cubicBezTo>
                    <a:pt x="9024" y="140"/>
                    <a:pt x="8961" y="222"/>
                    <a:pt x="8929" y="317"/>
                  </a:cubicBezTo>
                  <a:cubicBezTo>
                    <a:pt x="8892" y="423"/>
                    <a:pt x="8853" y="528"/>
                    <a:pt x="8815" y="634"/>
                  </a:cubicBezTo>
                  <a:cubicBezTo>
                    <a:pt x="8739" y="845"/>
                    <a:pt x="8662" y="1057"/>
                    <a:pt x="8589" y="1269"/>
                  </a:cubicBezTo>
                  <a:cubicBezTo>
                    <a:pt x="8459" y="1642"/>
                    <a:pt x="8340" y="2016"/>
                    <a:pt x="8229" y="2393"/>
                  </a:cubicBezTo>
                  <a:cubicBezTo>
                    <a:pt x="6783" y="2776"/>
                    <a:pt x="5419" y="3492"/>
                    <a:pt x="4270" y="4537"/>
                  </a:cubicBezTo>
                  <a:cubicBezTo>
                    <a:pt x="3857" y="4449"/>
                    <a:pt x="3444" y="4366"/>
                    <a:pt x="3029" y="4287"/>
                  </a:cubicBezTo>
                  <a:cubicBezTo>
                    <a:pt x="2796" y="4242"/>
                    <a:pt x="2563" y="4198"/>
                    <a:pt x="2329" y="4154"/>
                  </a:cubicBezTo>
                  <a:cubicBezTo>
                    <a:pt x="2212" y="4132"/>
                    <a:pt x="2095" y="4112"/>
                    <a:pt x="1978" y="4089"/>
                  </a:cubicBezTo>
                  <a:cubicBezTo>
                    <a:pt x="1868" y="4066"/>
                    <a:pt x="1753" y="4080"/>
                    <a:pt x="1653" y="4128"/>
                  </a:cubicBezTo>
                  <a:cubicBezTo>
                    <a:pt x="1570" y="4168"/>
                    <a:pt x="1502" y="4228"/>
                    <a:pt x="1455" y="4303"/>
                  </a:cubicBezTo>
                  <a:cubicBezTo>
                    <a:pt x="1368" y="4445"/>
                    <a:pt x="1280" y="4589"/>
                    <a:pt x="1192" y="4731"/>
                  </a:cubicBezTo>
                  <a:cubicBezTo>
                    <a:pt x="1048" y="4967"/>
                    <a:pt x="903" y="5204"/>
                    <a:pt x="758" y="5440"/>
                  </a:cubicBezTo>
                  <a:cubicBezTo>
                    <a:pt x="614" y="5676"/>
                    <a:pt x="469" y="5910"/>
                    <a:pt x="324" y="6146"/>
                  </a:cubicBezTo>
                  <a:cubicBezTo>
                    <a:pt x="237" y="6289"/>
                    <a:pt x="150" y="6432"/>
                    <a:pt x="63" y="6575"/>
                  </a:cubicBezTo>
                  <a:cubicBezTo>
                    <a:pt x="14" y="6655"/>
                    <a:pt x="-7" y="6748"/>
                    <a:pt x="2" y="6840"/>
                  </a:cubicBezTo>
                  <a:cubicBezTo>
                    <a:pt x="12" y="6939"/>
                    <a:pt x="56" y="7031"/>
                    <a:pt x="129" y="7104"/>
                  </a:cubicBezTo>
                  <a:cubicBezTo>
                    <a:pt x="208" y="7187"/>
                    <a:pt x="288" y="7271"/>
                    <a:pt x="367" y="7354"/>
                  </a:cubicBezTo>
                  <a:cubicBezTo>
                    <a:pt x="526" y="7521"/>
                    <a:pt x="683" y="7687"/>
                    <a:pt x="843" y="7852"/>
                  </a:cubicBezTo>
                  <a:cubicBezTo>
                    <a:pt x="1126" y="8144"/>
                    <a:pt x="1417" y="8431"/>
                    <a:pt x="1715" y="8711"/>
                  </a:cubicBezTo>
                  <a:cubicBezTo>
                    <a:pt x="1356" y="10077"/>
                    <a:pt x="1356" y="11505"/>
                    <a:pt x="1711" y="12871"/>
                  </a:cubicBezTo>
                  <a:cubicBezTo>
                    <a:pt x="1423" y="13157"/>
                    <a:pt x="1135" y="13444"/>
                    <a:pt x="853" y="13735"/>
                  </a:cubicBezTo>
                  <a:cubicBezTo>
                    <a:pt x="693" y="13900"/>
                    <a:pt x="535" y="14067"/>
                    <a:pt x="376" y="14233"/>
                  </a:cubicBezTo>
                  <a:cubicBezTo>
                    <a:pt x="296" y="14316"/>
                    <a:pt x="217" y="14399"/>
                    <a:pt x="137" y="14482"/>
                  </a:cubicBezTo>
                  <a:cubicBezTo>
                    <a:pt x="60" y="14559"/>
                    <a:pt x="14" y="14658"/>
                    <a:pt x="8" y="14763"/>
                  </a:cubicBezTo>
                  <a:cubicBezTo>
                    <a:pt x="2" y="14850"/>
                    <a:pt x="24" y="14935"/>
                    <a:pt x="70" y="15011"/>
                  </a:cubicBezTo>
                  <a:cubicBezTo>
                    <a:pt x="157" y="15153"/>
                    <a:pt x="242" y="15296"/>
                    <a:pt x="329" y="15439"/>
                  </a:cubicBezTo>
                  <a:cubicBezTo>
                    <a:pt x="473" y="15676"/>
                    <a:pt x="618" y="15913"/>
                    <a:pt x="762" y="16149"/>
                  </a:cubicBezTo>
                  <a:cubicBezTo>
                    <a:pt x="906" y="16385"/>
                    <a:pt x="1049" y="16621"/>
                    <a:pt x="1192" y="16857"/>
                  </a:cubicBezTo>
                  <a:cubicBezTo>
                    <a:pt x="1279" y="17000"/>
                    <a:pt x="1367" y="17143"/>
                    <a:pt x="1454" y="17286"/>
                  </a:cubicBezTo>
                  <a:cubicBezTo>
                    <a:pt x="1503" y="17366"/>
                    <a:pt x="1577" y="17431"/>
                    <a:pt x="1666" y="17470"/>
                  </a:cubicBezTo>
                  <a:cubicBezTo>
                    <a:pt x="1763" y="17512"/>
                    <a:pt x="1872" y="17524"/>
                    <a:pt x="1976" y="17503"/>
                  </a:cubicBezTo>
                  <a:cubicBezTo>
                    <a:pt x="2093" y="17481"/>
                    <a:pt x="2208" y="17459"/>
                    <a:pt x="2325" y="17438"/>
                  </a:cubicBezTo>
                  <a:cubicBezTo>
                    <a:pt x="2559" y="17395"/>
                    <a:pt x="2794" y="17352"/>
                    <a:pt x="3028" y="17307"/>
                  </a:cubicBezTo>
                  <a:cubicBezTo>
                    <a:pt x="3436" y="17228"/>
                    <a:pt x="3843" y="17141"/>
                    <a:pt x="4247" y="17045"/>
                  </a:cubicBezTo>
                  <a:cubicBezTo>
                    <a:pt x="5402" y="18102"/>
                    <a:pt x="6775" y="18823"/>
                    <a:pt x="8231" y="19208"/>
                  </a:cubicBezTo>
                  <a:cubicBezTo>
                    <a:pt x="8353" y="19584"/>
                    <a:pt x="8478" y="19958"/>
                    <a:pt x="8609" y="20331"/>
                  </a:cubicBezTo>
                  <a:cubicBezTo>
                    <a:pt x="8684" y="20542"/>
                    <a:pt x="8760" y="20755"/>
                    <a:pt x="8836" y="20966"/>
                  </a:cubicBezTo>
                  <a:cubicBezTo>
                    <a:pt x="8874" y="21072"/>
                    <a:pt x="8911" y="21177"/>
                    <a:pt x="8948" y="21283"/>
                  </a:cubicBezTo>
                  <a:cubicBezTo>
                    <a:pt x="8982" y="21384"/>
                    <a:pt x="9053" y="21470"/>
                    <a:pt x="9147" y="21527"/>
                  </a:cubicBezTo>
                  <a:cubicBezTo>
                    <a:pt x="9225" y="21575"/>
                    <a:pt x="9316" y="21600"/>
                    <a:pt x="9409" y="21600"/>
                  </a:cubicBezTo>
                  <a:cubicBezTo>
                    <a:pt x="9584" y="21600"/>
                    <a:pt x="9759" y="21600"/>
                    <a:pt x="9934" y="21600"/>
                  </a:cubicBezTo>
                  <a:cubicBezTo>
                    <a:pt x="10225" y="21600"/>
                    <a:pt x="10517" y="21600"/>
                    <a:pt x="10808" y="21600"/>
                  </a:cubicBezTo>
                  <a:cubicBezTo>
                    <a:pt x="11099" y="21600"/>
                    <a:pt x="11390" y="21600"/>
                    <a:pt x="11681" y="21600"/>
                  </a:cubicBezTo>
                  <a:cubicBezTo>
                    <a:pt x="11857" y="21600"/>
                    <a:pt x="12032" y="21600"/>
                    <a:pt x="12207" y="21600"/>
                  </a:cubicBezTo>
                  <a:cubicBezTo>
                    <a:pt x="12306" y="21600"/>
                    <a:pt x="12403" y="21571"/>
                    <a:pt x="12484" y="21518"/>
                  </a:cubicBezTo>
                  <a:cubicBezTo>
                    <a:pt x="12571" y="21460"/>
                    <a:pt x="12636" y="21378"/>
                    <a:pt x="12667" y="21283"/>
                  </a:cubicBezTo>
                  <a:cubicBezTo>
                    <a:pt x="12705" y="21177"/>
                    <a:pt x="12742" y="21072"/>
                    <a:pt x="12780" y="20966"/>
                  </a:cubicBezTo>
                  <a:cubicBezTo>
                    <a:pt x="12856" y="20755"/>
                    <a:pt x="12933" y="20543"/>
                    <a:pt x="13006" y="20331"/>
                  </a:cubicBezTo>
                  <a:cubicBezTo>
                    <a:pt x="13136" y="19957"/>
                    <a:pt x="13257" y="19582"/>
                    <a:pt x="13368" y="19204"/>
                  </a:cubicBezTo>
                  <a:cubicBezTo>
                    <a:pt x="14806" y="18819"/>
                    <a:pt x="16164" y="18104"/>
                    <a:pt x="17308" y="17063"/>
                  </a:cubicBezTo>
                  <a:cubicBezTo>
                    <a:pt x="17720" y="17151"/>
                    <a:pt x="18131" y="17234"/>
                    <a:pt x="18545" y="17313"/>
                  </a:cubicBezTo>
                  <a:cubicBezTo>
                    <a:pt x="18779" y="17358"/>
                    <a:pt x="19013" y="17402"/>
                    <a:pt x="19247" y="17446"/>
                  </a:cubicBezTo>
                  <a:cubicBezTo>
                    <a:pt x="19364" y="17468"/>
                    <a:pt x="19481" y="17490"/>
                    <a:pt x="19598" y="17512"/>
                  </a:cubicBezTo>
                  <a:cubicBezTo>
                    <a:pt x="19708" y="17535"/>
                    <a:pt x="19823" y="17521"/>
                    <a:pt x="19923" y="17473"/>
                  </a:cubicBezTo>
                  <a:cubicBezTo>
                    <a:pt x="20006" y="17434"/>
                    <a:pt x="20074" y="17372"/>
                    <a:pt x="20121" y="17297"/>
                  </a:cubicBezTo>
                  <a:cubicBezTo>
                    <a:pt x="20208" y="17155"/>
                    <a:pt x="20295" y="17013"/>
                    <a:pt x="20382" y="16870"/>
                  </a:cubicBezTo>
                  <a:cubicBezTo>
                    <a:pt x="20526" y="16634"/>
                    <a:pt x="20671" y="16398"/>
                    <a:pt x="20816" y="16162"/>
                  </a:cubicBezTo>
                  <a:cubicBezTo>
                    <a:pt x="20961" y="15926"/>
                    <a:pt x="21106" y="15690"/>
                    <a:pt x="21250" y="15454"/>
                  </a:cubicBezTo>
                  <a:cubicBezTo>
                    <a:pt x="21337" y="15311"/>
                    <a:pt x="21426" y="15169"/>
                    <a:pt x="21513" y="15027"/>
                  </a:cubicBezTo>
                  <a:cubicBezTo>
                    <a:pt x="21562" y="14946"/>
                    <a:pt x="21583" y="14852"/>
                    <a:pt x="21574" y="14760"/>
                  </a:cubicBezTo>
                  <a:cubicBezTo>
                    <a:pt x="21564" y="14661"/>
                    <a:pt x="21518" y="14569"/>
                    <a:pt x="21446" y="14496"/>
                  </a:cubicBezTo>
                  <a:cubicBezTo>
                    <a:pt x="21366" y="14413"/>
                    <a:pt x="21288" y="14329"/>
                    <a:pt x="21209" y="14246"/>
                  </a:cubicBezTo>
                  <a:cubicBezTo>
                    <a:pt x="21050" y="14079"/>
                    <a:pt x="20891" y="13913"/>
                    <a:pt x="20731" y="13748"/>
                  </a:cubicBezTo>
                  <a:cubicBezTo>
                    <a:pt x="20448" y="13455"/>
                    <a:pt x="20157" y="13169"/>
                    <a:pt x="19859" y="12889"/>
                  </a:cubicBezTo>
                  <a:cubicBezTo>
                    <a:pt x="20217" y="11525"/>
                    <a:pt x="20219" y="10099"/>
                    <a:pt x="19865" y="8733"/>
                  </a:cubicBezTo>
                  <a:lnTo>
                    <a:pt x="19872" y="8743"/>
                  </a:lnTo>
                  <a:cubicBezTo>
                    <a:pt x="20165" y="8453"/>
                    <a:pt x="20455" y="8161"/>
                    <a:pt x="20742" y="7865"/>
                  </a:cubicBezTo>
                  <a:cubicBezTo>
                    <a:pt x="20902" y="7700"/>
                    <a:pt x="21060" y="7533"/>
                    <a:pt x="21219" y="7367"/>
                  </a:cubicBezTo>
                  <a:cubicBezTo>
                    <a:pt x="21299" y="7284"/>
                    <a:pt x="21378" y="7201"/>
                    <a:pt x="21458" y="7118"/>
                  </a:cubicBezTo>
                  <a:cubicBezTo>
                    <a:pt x="21535" y="7041"/>
                    <a:pt x="21581" y="6942"/>
                    <a:pt x="21587" y="6837"/>
                  </a:cubicBezTo>
                  <a:cubicBezTo>
                    <a:pt x="21593" y="6750"/>
                    <a:pt x="21573" y="6665"/>
                    <a:pt x="21527" y="6589"/>
                  </a:cubicBezTo>
                  <a:cubicBezTo>
                    <a:pt x="21440" y="6447"/>
                    <a:pt x="21353" y="6304"/>
                    <a:pt x="21266" y="6161"/>
                  </a:cubicBezTo>
                  <a:cubicBezTo>
                    <a:pt x="21122" y="5924"/>
                    <a:pt x="20979" y="5687"/>
                    <a:pt x="20835" y="5451"/>
                  </a:cubicBezTo>
                  <a:cubicBezTo>
                    <a:pt x="20691" y="5215"/>
                    <a:pt x="20546" y="4979"/>
                    <a:pt x="20403" y="4743"/>
                  </a:cubicBezTo>
                  <a:cubicBezTo>
                    <a:pt x="20316" y="4600"/>
                    <a:pt x="20230" y="4457"/>
                    <a:pt x="20143" y="4314"/>
                  </a:cubicBezTo>
                  <a:cubicBezTo>
                    <a:pt x="20094" y="4234"/>
                    <a:pt x="20018" y="4169"/>
                    <a:pt x="19929" y="4130"/>
                  </a:cubicBezTo>
                  <a:cubicBezTo>
                    <a:pt x="19832" y="4088"/>
                    <a:pt x="19725" y="4076"/>
                    <a:pt x="19621" y="4097"/>
                  </a:cubicBezTo>
                  <a:cubicBezTo>
                    <a:pt x="19504" y="4119"/>
                    <a:pt x="19387" y="4142"/>
                    <a:pt x="19270" y="4164"/>
                  </a:cubicBezTo>
                  <a:cubicBezTo>
                    <a:pt x="19036" y="4207"/>
                    <a:pt x="18801" y="4248"/>
                    <a:pt x="18567" y="4293"/>
                  </a:cubicBezTo>
                  <a:cubicBezTo>
                    <a:pt x="18153" y="4373"/>
                    <a:pt x="17740" y="4461"/>
                    <a:pt x="17331" y="4558"/>
                  </a:cubicBezTo>
                  <a:cubicBezTo>
                    <a:pt x="16182" y="3506"/>
                    <a:pt x="14817" y="2785"/>
                    <a:pt x="13370" y="2398"/>
                  </a:cubicBezTo>
                  <a:cubicBezTo>
                    <a:pt x="13247" y="2020"/>
                    <a:pt x="13118" y="1644"/>
                    <a:pt x="12986" y="1269"/>
                  </a:cubicBezTo>
                  <a:cubicBezTo>
                    <a:pt x="12911" y="1058"/>
                    <a:pt x="12835" y="845"/>
                    <a:pt x="12759" y="634"/>
                  </a:cubicBezTo>
                  <a:cubicBezTo>
                    <a:pt x="12721" y="528"/>
                    <a:pt x="12684" y="423"/>
                    <a:pt x="12647" y="317"/>
                  </a:cubicBezTo>
                  <a:cubicBezTo>
                    <a:pt x="12613" y="216"/>
                    <a:pt x="12544" y="130"/>
                    <a:pt x="12449" y="73"/>
                  </a:cubicBezTo>
                  <a:cubicBezTo>
                    <a:pt x="12372" y="25"/>
                    <a:pt x="12281" y="0"/>
                    <a:pt x="12188" y="0"/>
                  </a:cubicBezTo>
                  <a:cubicBezTo>
                    <a:pt x="12013" y="0"/>
                    <a:pt x="11836" y="0"/>
                    <a:pt x="11661" y="0"/>
                  </a:cubicBezTo>
                  <a:cubicBezTo>
                    <a:pt x="11370" y="0"/>
                    <a:pt x="11078" y="0"/>
                    <a:pt x="10787" y="0"/>
                  </a:cubicBezTo>
                  <a:cubicBezTo>
                    <a:pt x="10496" y="0"/>
                    <a:pt x="10206" y="0"/>
                    <a:pt x="9915" y="0"/>
                  </a:cubicBezTo>
                  <a:cubicBezTo>
                    <a:pt x="9740" y="0"/>
                    <a:pt x="9563" y="0"/>
                    <a:pt x="9388" y="0"/>
                  </a:cubicBezTo>
                  <a:close/>
                  <a:moveTo>
                    <a:pt x="10787" y="5228"/>
                  </a:moveTo>
                  <a:cubicBezTo>
                    <a:pt x="12313" y="5228"/>
                    <a:pt x="13839" y="5771"/>
                    <a:pt x="15002" y="6859"/>
                  </a:cubicBezTo>
                  <a:cubicBezTo>
                    <a:pt x="17330" y="9035"/>
                    <a:pt x="17330" y="12565"/>
                    <a:pt x="15002" y="14741"/>
                  </a:cubicBezTo>
                  <a:cubicBezTo>
                    <a:pt x="12675" y="16917"/>
                    <a:pt x="8901" y="16917"/>
                    <a:pt x="6574" y="14741"/>
                  </a:cubicBezTo>
                  <a:cubicBezTo>
                    <a:pt x="4246" y="12565"/>
                    <a:pt x="4246" y="9035"/>
                    <a:pt x="6574" y="6859"/>
                  </a:cubicBezTo>
                  <a:cubicBezTo>
                    <a:pt x="7737" y="5771"/>
                    <a:pt x="9262" y="5228"/>
                    <a:pt x="10787" y="5228"/>
                  </a:cubicBezTo>
                  <a:close/>
                </a:path>
              </a:pathLst>
            </a:custGeom>
            <a:solidFill>
              <a:srgbClr val="C6CDD5">
                <a:alpha val="2352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3547" tIns="13547" rIns="13547" bIns="13547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grpSp>
          <p:nvGrpSpPr>
            <p:cNvPr id="15" name="Group 371">
              <a:extLst>
                <a:ext uri="{FF2B5EF4-FFF2-40B4-BE49-F238E27FC236}">
                  <a16:creationId xmlns:a16="http://schemas.microsoft.com/office/drawing/2014/main" id="{2FC11660-2303-4A45-9B26-A337C583E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6350" y="1778794"/>
              <a:ext cx="1211263" cy="1212056"/>
              <a:chOff x="0" y="0"/>
              <a:chExt cx="2423914" cy="2423914"/>
            </a:xfrm>
          </p:grpSpPr>
          <p:graphicFrame>
            <p:nvGraphicFramePr>
              <p:cNvPr id="24" name="Chart 369">
                <a:extLst>
                  <a:ext uri="{FF2B5EF4-FFF2-40B4-BE49-F238E27FC236}">
                    <a16:creationId xmlns:a16="http://schemas.microsoft.com/office/drawing/2014/main" id="{F80C3139-44D5-405B-BABA-E6A8B855DB5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50800" y="-50800"/>
              <a:ext cx="2525515" cy="25255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1" name="Chart" r:id="rId3" imgW="2530059" imgH="2530059" progId="Excel.Sheet.8">
                      <p:embed/>
                    </p:oleObj>
                  </mc:Choice>
                  <mc:Fallback>
                    <p:oleObj name="Chart" r:id="rId3" imgW="2530059" imgH="2530059" progId="Excel.Sheet.8">
                      <p:embed/>
                      <p:pic>
                        <p:nvPicPr>
                          <p:cNvPr id="23" name="Chart 369">
                            <a:extLst>
                              <a:ext uri="{FF2B5EF4-FFF2-40B4-BE49-F238E27FC236}">
                                <a16:creationId xmlns:a16="http://schemas.microsoft.com/office/drawing/2014/main" id="{F80C3139-44D5-405B-BABA-E6A8B855DB5F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50800" y="-50800"/>
                            <a:ext cx="2525515" cy="25255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Shape 370">
                <a:extLst>
                  <a:ext uri="{FF2B5EF4-FFF2-40B4-BE49-F238E27FC236}">
                    <a16:creationId xmlns:a16="http://schemas.microsoft.com/office/drawing/2014/main" id="{52851ECC-9D87-48CE-ACA9-13838105E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809" y="271809"/>
                <a:ext cx="1880296" cy="18802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25400" tIns="25400" rIns="25400" bIns="25400" anchor="ctr"/>
              <a:lstStyle>
                <a:lvl1pPr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Group 374">
              <a:extLst>
                <a:ext uri="{FF2B5EF4-FFF2-40B4-BE49-F238E27FC236}">
                  <a16:creationId xmlns:a16="http://schemas.microsoft.com/office/drawing/2014/main" id="{F46D2877-502D-44F2-8F58-D380C9906C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644" y="4115594"/>
              <a:ext cx="849313" cy="849313"/>
              <a:chOff x="0" y="0"/>
              <a:chExt cx="1698426" cy="1698426"/>
            </a:xfrm>
          </p:grpSpPr>
          <p:graphicFrame>
            <p:nvGraphicFramePr>
              <p:cNvPr id="22" name="Chart 372">
                <a:extLst>
                  <a:ext uri="{FF2B5EF4-FFF2-40B4-BE49-F238E27FC236}">
                    <a16:creationId xmlns:a16="http://schemas.microsoft.com/office/drawing/2014/main" id="{D0EB3814-8759-43C6-839C-BA8D9E9FE6E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50800" y="-50800"/>
              <a:ext cx="1800027" cy="18000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2" name="Chart" r:id="rId5" imgW="1804572" imgH="1804572" progId="Excel.Sheet.8">
                      <p:embed/>
                    </p:oleObj>
                  </mc:Choice>
                  <mc:Fallback>
                    <p:oleObj name="Chart" r:id="rId5" imgW="1804572" imgH="1804572" progId="Excel.Sheet.8">
                      <p:embed/>
                      <p:pic>
                        <p:nvPicPr>
                          <p:cNvPr id="21" name="Chart 372">
                            <a:extLst>
                              <a:ext uri="{FF2B5EF4-FFF2-40B4-BE49-F238E27FC236}">
                                <a16:creationId xmlns:a16="http://schemas.microsoft.com/office/drawing/2014/main" id="{D0EB3814-8759-43C6-839C-BA8D9E9FE6E8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50800" y="-50800"/>
                            <a:ext cx="1800027" cy="180002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Shape 373">
                <a:extLst>
                  <a:ext uri="{FF2B5EF4-FFF2-40B4-BE49-F238E27FC236}">
                    <a16:creationId xmlns:a16="http://schemas.microsoft.com/office/drawing/2014/main" id="{59FEBA7A-2E50-469C-BF10-2656CC0D6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399" y="248399"/>
                <a:ext cx="1201628" cy="120162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25400" tIns="25400" rIns="25400" bIns="25400" anchor="ctr"/>
              <a:lstStyle>
                <a:lvl1pPr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7" name="Group 377">
              <a:extLst>
                <a:ext uri="{FF2B5EF4-FFF2-40B4-BE49-F238E27FC236}">
                  <a16:creationId xmlns:a16="http://schemas.microsoft.com/office/drawing/2014/main" id="{C3FA089F-AB9A-4906-9533-E07093EB6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82225" y="1595437"/>
              <a:ext cx="615950" cy="615950"/>
              <a:chOff x="0" y="0"/>
              <a:chExt cx="1231800" cy="1231800"/>
            </a:xfrm>
          </p:grpSpPr>
          <p:graphicFrame>
            <p:nvGraphicFramePr>
              <p:cNvPr id="20" name="Chart 375">
                <a:extLst>
                  <a:ext uri="{FF2B5EF4-FFF2-40B4-BE49-F238E27FC236}">
                    <a16:creationId xmlns:a16="http://schemas.microsoft.com/office/drawing/2014/main" id="{7D75E1D7-3144-46BA-8648-BA0DFA07120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50800" y="-50800"/>
              <a:ext cx="1333401" cy="1333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3" name="Chart" r:id="rId7" imgW="1341236" imgH="1335140" progId="Excel.Sheet.8">
                      <p:embed/>
                    </p:oleObj>
                  </mc:Choice>
                  <mc:Fallback>
                    <p:oleObj name="Chart" r:id="rId7" imgW="1341236" imgH="1335140" progId="Excel.Sheet.8">
                      <p:embed/>
                      <p:pic>
                        <p:nvPicPr>
                          <p:cNvPr id="19" name="Chart 375">
                            <a:extLst>
                              <a:ext uri="{FF2B5EF4-FFF2-40B4-BE49-F238E27FC236}">
                                <a16:creationId xmlns:a16="http://schemas.microsoft.com/office/drawing/2014/main" id="{7D75E1D7-3144-46BA-8648-BA0DFA071207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50800" y="-50800"/>
                            <a:ext cx="1333401" cy="13334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Shape 376">
                <a:extLst>
                  <a:ext uri="{FF2B5EF4-FFF2-40B4-BE49-F238E27FC236}">
                    <a16:creationId xmlns:a16="http://schemas.microsoft.com/office/drawing/2014/main" id="{CEB5982B-E2B7-43D5-B883-902F7EBE6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771" y="209771"/>
                <a:ext cx="812259" cy="812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25400" tIns="25400" rIns="25400" bIns="25400" anchor="ctr"/>
              <a:lstStyle>
                <a:lvl1pPr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1pPr>
                <a:lvl2pPr marL="742950" indent="-28575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2pPr>
                <a:lvl3pPr marL="11430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3pPr>
                <a:lvl4pPr marL="16002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4pPr>
                <a:lvl5pPr marL="2057400" indent="-228600"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5000">
                    <a:solidFill>
                      <a:srgbClr val="000000"/>
                    </a:solidFill>
                    <a:latin typeface="Helvetica Light" charset="0"/>
                    <a:ea typeface="Helvetica Light" charset="0"/>
                    <a:cs typeface="Helvetica Light" charset="0"/>
                    <a:sym typeface="Helvetica Light" charset="0"/>
                  </a:defRPr>
                </a:lvl9pPr>
              </a:lstStyle>
              <a:p>
                <a:pPr algn="ctr" defTabSz="4127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altLang="fr-FR" sz="16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" name="Shape 378">
              <a:extLst>
                <a:ext uri="{FF2B5EF4-FFF2-40B4-BE49-F238E27FC236}">
                  <a16:creationId xmlns:a16="http://schemas.microsoft.com/office/drawing/2014/main" id="{5CE357DC-086B-48EC-8068-E6836B8F9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6905" y="4423578"/>
              <a:ext cx="248901" cy="228593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950" y="21600"/>
                  </a:lnTo>
                  <a:lnTo>
                    <a:pt x="3950" y="8656"/>
                  </a:lnTo>
                  <a:lnTo>
                    <a:pt x="0" y="8656"/>
                  </a:lnTo>
                  <a:lnTo>
                    <a:pt x="0" y="21600"/>
                  </a:lnTo>
                  <a:close/>
                  <a:moveTo>
                    <a:pt x="21600" y="9649"/>
                  </a:moveTo>
                  <a:cubicBezTo>
                    <a:pt x="21600" y="8418"/>
                    <a:pt x="20658" y="7624"/>
                    <a:pt x="19534" y="7624"/>
                  </a:cubicBezTo>
                  <a:lnTo>
                    <a:pt x="13337" y="7624"/>
                  </a:lnTo>
                  <a:lnTo>
                    <a:pt x="14460" y="2462"/>
                  </a:lnTo>
                  <a:lnTo>
                    <a:pt x="14460" y="2263"/>
                  </a:lnTo>
                  <a:cubicBezTo>
                    <a:pt x="14460" y="1826"/>
                    <a:pt x="14279" y="1429"/>
                    <a:pt x="14098" y="1032"/>
                  </a:cubicBezTo>
                  <a:lnTo>
                    <a:pt x="12974" y="0"/>
                  </a:lnTo>
                  <a:lnTo>
                    <a:pt x="6379" y="6988"/>
                  </a:lnTo>
                  <a:cubicBezTo>
                    <a:pt x="6016" y="7385"/>
                    <a:pt x="5835" y="8021"/>
                    <a:pt x="5835" y="8656"/>
                  </a:cubicBezTo>
                  <a:lnTo>
                    <a:pt x="5835" y="19337"/>
                  </a:lnTo>
                  <a:cubicBezTo>
                    <a:pt x="5835" y="20568"/>
                    <a:pt x="6777" y="21600"/>
                    <a:pt x="7901" y="21600"/>
                  </a:cubicBezTo>
                  <a:lnTo>
                    <a:pt x="16707" y="21600"/>
                  </a:lnTo>
                  <a:cubicBezTo>
                    <a:pt x="17468" y="21600"/>
                    <a:pt x="18230" y="21004"/>
                    <a:pt x="18411" y="20171"/>
                  </a:cubicBezTo>
                  <a:lnTo>
                    <a:pt x="21419" y="12547"/>
                  </a:lnTo>
                  <a:cubicBezTo>
                    <a:pt x="21419" y="12349"/>
                    <a:pt x="21419" y="12150"/>
                    <a:pt x="21419" y="11713"/>
                  </a:cubicBezTo>
                  <a:lnTo>
                    <a:pt x="21419" y="9649"/>
                  </a:lnTo>
                  <a:lnTo>
                    <a:pt x="21600" y="9649"/>
                  </a:lnTo>
                  <a:close/>
                </a:path>
              </a:pathLst>
            </a:custGeom>
            <a:solidFill>
              <a:srgbClr val="6D71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2860" rIns="2286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19" name="Shape 379">
              <a:extLst>
                <a:ext uri="{FF2B5EF4-FFF2-40B4-BE49-F238E27FC236}">
                  <a16:creationId xmlns:a16="http://schemas.microsoft.com/office/drawing/2014/main" id="{AF51E842-5406-4688-B539-BFEFE5D39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57" y="1811337"/>
              <a:ext cx="192088" cy="171450"/>
            </a:xfrm>
            <a:custGeom>
              <a:avLst/>
              <a:gdLst>
                <a:gd name="T0" fmla="*/ 1084139591 w 21600"/>
                <a:gd name="T1" fmla="*/ 697083946 h 21489"/>
                <a:gd name="T2" fmla="*/ 1084139591 w 21600"/>
                <a:gd name="T3" fmla="*/ 697083946 h 21489"/>
                <a:gd name="T4" fmla="*/ 1084139591 w 21600"/>
                <a:gd name="T5" fmla="*/ 697083946 h 21489"/>
                <a:gd name="T6" fmla="*/ 1084139591 w 21600"/>
                <a:gd name="T7" fmla="*/ 697083946 h 2148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489" extrusionOk="0">
                  <a:moveTo>
                    <a:pt x="0" y="16876"/>
                  </a:moveTo>
                  <a:lnTo>
                    <a:pt x="0" y="21489"/>
                  </a:lnTo>
                  <a:lnTo>
                    <a:pt x="4090" y="21489"/>
                  </a:lnTo>
                  <a:lnTo>
                    <a:pt x="16041" y="8139"/>
                  </a:lnTo>
                  <a:lnTo>
                    <a:pt x="11912" y="3570"/>
                  </a:lnTo>
                  <a:lnTo>
                    <a:pt x="0" y="16876"/>
                  </a:lnTo>
                  <a:close/>
                  <a:moveTo>
                    <a:pt x="19138" y="4723"/>
                  </a:moveTo>
                  <a:cubicBezTo>
                    <a:pt x="19535" y="4236"/>
                    <a:pt x="19535" y="3570"/>
                    <a:pt x="19138" y="3082"/>
                  </a:cubicBezTo>
                  <a:lnTo>
                    <a:pt x="16676" y="333"/>
                  </a:lnTo>
                  <a:cubicBezTo>
                    <a:pt x="16240" y="-111"/>
                    <a:pt x="15644" y="-111"/>
                    <a:pt x="15207" y="333"/>
                  </a:cubicBezTo>
                  <a:lnTo>
                    <a:pt x="13143" y="2417"/>
                  </a:lnTo>
                  <a:lnTo>
                    <a:pt x="17272" y="6986"/>
                  </a:lnTo>
                  <a:lnTo>
                    <a:pt x="19138" y="4723"/>
                  </a:lnTo>
                  <a:close/>
                  <a:moveTo>
                    <a:pt x="9847" y="19183"/>
                  </a:moveTo>
                  <a:lnTo>
                    <a:pt x="7584" y="21489"/>
                  </a:lnTo>
                  <a:lnTo>
                    <a:pt x="21600" y="21489"/>
                  </a:lnTo>
                  <a:lnTo>
                    <a:pt x="21600" y="19183"/>
                  </a:lnTo>
                  <a:lnTo>
                    <a:pt x="9847" y="19183"/>
                  </a:lnTo>
                  <a:close/>
                </a:path>
              </a:pathLst>
            </a:custGeom>
            <a:solidFill>
              <a:srgbClr val="6D71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2860" rIns="22860" anchor="ctr"/>
            <a:lstStyle/>
            <a:p>
              <a:pPr defTabSz="41275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MA" sz="250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45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77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3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01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31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598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81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 trans="5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81" t="6410" r="70211" b="28820"/>
          <a:stretch/>
        </p:blipFill>
        <p:spPr>
          <a:xfrm rot="10800000">
            <a:off x="9535886" y="4218408"/>
            <a:ext cx="3096792" cy="309679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72440" y="199663"/>
            <a:ext cx="10515600" cy="56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</a:t>
            </a:r>
            <a:r>
              <a:rPr lang="fr-FR" dirty="0" smtClean="0"/>
              <a:t>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671041" y="6448425"/>
            <a:ext cx="520959" cy="409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36526E"/>
                </a:solidFill>
              </a:defRPr>
            </a:lvl1pPr>
          </a:lstStyle>
          <a:p>
            <a:fld id="{3FB19A0B-8C50-4048-A665-D286D4212708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Picture 1038" descr="logo s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50436" y="6550090"/>
            <a:ext cx="1404559" cy="171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035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buNone/>
        <a:defRPr lang="fr-FR" sz="6000" kern="1200" cap="all" baseline="12500" dirty="0">
          <a:solidFill>
            <a:srgbClr val="17222C"/>
          </a:solidFill>
          <a:latin typeface="+mn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fr-FR" sz="2000" kern="1200" spc="300" dirty="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39750" indent="-28575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−"/>
        <a:tabLst>
          <a:tab pos="539750" algn="l"/>
        </a:tabLst>
        <a:defRPr lang="fr-FR" sz="1800" kern="1200" dirty="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809625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›"/>
        <a:defRPr lang="fr-FR" sz="1050" kern="1200" dirty="0">
          <a:solidFill>
            <a:srgbClr val="95A5A6"/>
          </a:solidFill>
          <a:latin typeface="Montserrat Ligh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L’Agile &amp; SCRUM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L’essentiel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906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5" name="Dessine-moi-un-manifeste-agile (1).png" descr="Dessine-moi-un-manifeste-agile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709" y="944919"/>
            <a:ext cx="10410670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</a:p>
        </p:txBody>
      </p:sp>
    </p:spTree>
    <p:extLst>
      <p:ext uri="{BB962C8B-B14F-4D97-AF65-F5344CB8AC3E}">
        <p14:creationId xmlns:p14="http://schemas.microsoft.com/office/powerpoint/2010/main" val="7427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5122" y="1045596"/>
            <a:ext cx="222705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Satisfaire </a:t>
            </a:r>
            <a:r>
              <a:rPr lang="fr-FR" sz="1100" dirty="0"/>
              <a:t>le client en priorité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Accueillir </a:t>
            </a:r>
            <a:r>
              <a:rPr lang="fr-FR" sz="1100" dirty="0"/>
              <a:t>favorablement les demandes de changement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Livrer </a:t>
            </a:r>
            <a:r>
              <a:rPr lang="fr-FR" sz="1100" dirty="0"/>
              <a:t>le plus souvent possible des versions opérationnelles de l’application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Assurer </a:t>
            </a:r>
            <a:r>
              <a:rPr lang="fr-FR" sz="1100" dirty="0"/>
              <a:t>une coopération permanente entre le client et l’équipe projet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Construire </a:t>
            </a:r>
            <a:r>
              <a:rPr lang="fr-FR" sz="1100" dirty="0"/>
              <a:t>des projets autour d’individus motivés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Privilégier </a:t>
            </a:r>
            <a:r>
              <a:rPr lang="fr-FR" sz="1100" dirty="0"/>
              <a:t>la conversation en face à face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Mesurer </a:t>
            </a:r>
            <a:r>
              <a:rPr lang="fr-FR" sz="1100" dirty="0"/>
              <a:t>l’avancement du projet en termes de fonctionnalités de l’application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Faire </a:t>
            </a:r>
            <a:r>
              <a:rPr lang="fr-FR" sz="1100" dirty="0"/>
              <a:t>avancer le projet à un rythme soutenable et constant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Porter </a:t>
            </a:r>
            <a:r>
              <a:rPr lang="fr-FR" sz="1100" dirty="0"/>
              <a:t>une attention continue à l’excellence technique et à la conception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Faire </a:t>
            </a:r>
            <a:r>
              <a:rPr lang="fr-FR" sz="1100" dirty="0"/>
              <a:t>simple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Responsabiliser </a:t>
            </a:r>
            <a:r>
              <a:rPr lang="fr-FR" sz="1100" dirty="0"/>
              <a:t>les équipes</a:t>
            </a:r>
          </a:p>
          <a:p>
            <a:pPr marL="285750" indent="-285750">
              <a:buFont typeface="+mj-lt"/>
              <a:buAutoNum type="arabicPeriod"/>
            </a:pPr>
            <a:r>
              <a:rPr lang="fr-FR" sz="1100" dirty="0" smtClean="0"/>
              <a:t>Ajuster </a:t>
            </a:r>
            <a:r>
              <a:rPr lang="fr-FR" sz="1100" dirty="0"/>
              <a:t>à intervalles réguliers son comportement et ses processus pour être plus efficace</a:t>
            </a:r>
          </a:p>
        </p:txBody>
      </p:sp>
      <p:pic>
        <p:nvPicPr>
          <p:cNvPr id="8" name="12-agile-principles-pm.org_1.png" descr="12-agile-principles-pm.org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149" y="1045596"/>
            <a:ext cx="8207122" cy="47701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46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14" name="object 12"/>
          <p:cNvSpPr/>
          <p:nvPr/>
        </p:nvSpPr>
        <p:spPr>
          <a:xfrm>
            <a:off x="772312" y="1686456"/>
            <a:ext cx="3281720" cy="4049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4"/>
          <p:cNvSpPr/>
          <p:nvPr/>
        </p:nvSpPr>
        <p:spPr>
          <a:xfrm>
            <a:off x="982714" y="1699423"/>
            <a:ext cx="2964878" cy="3905719"/>
          </a:xfrm>
          <a:custGeom>
            <a:avLst/>
            <a:gdLst/>
            <a:ahLst/>
            <a:cxnLst/>
            <a:rect l="l" t="t" r="r" b="b"/>
            <a:pathLst>
              <a:path w="3732529" h="5203190">
                <a:moveTo>
                  <a:pt x="0" y="5202936"/>
                </a:moveTo>
                <a:lnTo>
                  <a:pt x="3732276" y="5202936"/>
                </a:lnTo>
                <a:lnTo>
                  <a:pt x="3732276" y="0"/>
                </a:lnTo>
                <a:lnTo>
                  <a:pt x="0" y="0"/>
                </a:lnTo>
                <a:lnTo>
                  <a:pt x="0" y="520293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3" name="object 21"/>
          <p:cNvSpPr txBox="1"/>
          <p:nvPr/>
        </p:nvSpPr>
        <p:spPr>
          <a:xfrm>
            <a:off x="1297133" y="2518309"/>
            <a:ext cx="34359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4875" marR="5080" indent="-905510">
              <a:lnSpc>
                <a:spcPct val="100000"/>
              </a:lnSpc>
              <a:spcBef>
                <a:spcPts val="100"/>
              </a:spcBef>
            </a:pPr>
            <a:r>
              <a:rPr lang="fr-FR" sz="1400" b="1" spc="-150" dirty="0" smtClean="0">
                <a:solidFill>
                  <a:srgbClr val="377490"/>
                </a:solidFill>
                <a:latin typeface="Arial"/>
                <a:cs typeface="Arial"/>
              </a:rPr>
              <a:t>UNE VISION  PROUIT  PARTAGEE</a:t>
            </a:r>
            <a:endParaRPr sz="1400" spc="-150" dirty="0">
              <a:latin typeface="Arial"/>
              <a:cs typeface="Arial"/>
            </a:endParaRPr>
          </a:p>
        </p:txBody>
      </p:sp>
      <p:sp>
        <p:nvSpPr>
          <p:cNvPr id="26" name="object 24"/>
          <p:cNvSpPr txBox="1"/>
          <p:nvPr/>
        </p:nvSpPr>
        <p:spPr>
          <a:xfrm>
            <a:off x="1162702" y="4158932"/>
            <a:ext cx="250093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1200" spc="-100" dirty="0">
                <a:solidFill>
                  <a:srgbClr val="585858"/>
                </a:solidFill>
                <a:latin typeface="Arial"/>
                <a:cs typeface="Arial"/>
              </a:rPr>
              <a:t>partage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 vision</a:t>
            </a:r>
            <a:r>
              <a:rPr sz="1200" spc="-2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05" dirty="0">
                <a:solidFill>
                  <a:srgbClr val="585858"/>
                </a:solidFill>
                <a:latin typeface="Arial"/>
                <a:cs typeface="Arial"/>
              </a:rPr>
              <a:t>en  </a:t>
            </a:r>
            <a:r>
              <a:rPr sz="1200" spc="-40" dirty="0">
                <a:solidFill>
                  <a:srgbClr val="585858"/>
                </a:solidFill>
                <a:latin typeface="Arial"/>
                <a:cs typeface="Arial"/>
              </a:rPr>
              <a:t>impliquant </a:t>
            </a:r>
            <a:r>
              <a:rPr sz="1200" spc="-6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200" spc="-30" dirty="0">
                <a:solidFill>
                  <a:srgbClr val="585858"/>
                </a:solidFill>
                <a:latin typeface="Arial"/>
                <a:cs typeface="Arial"/>
              </a:rPr>
              <a:t>métier </a:t>
            </a:r>
            <a:r>
              <a:rPr sz="1200" spc="-19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1200" spc="-55" dirty="0">
                <a:solidFill>
                  <a:srgbClr val="585858"/>
                </a:solidFill>
                <a:latin typeface="Arial"/>
                <a:cs typeface="Arial"/>
              </a:rPr>
              <a:t>l’estimation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  </a:t>
            </a:r>
            <a:r>
              <a:rPr sz="1200" spc="-75" dirty="0">
                <a:solidFill>
                  <a:srgbClr val="585858"/>
                </a:solidFill>
                <a:latin typeface="Arial"/>
                <a:cs typeface="Arial"/>
              </a:rPr>
              <a:t>technique </a:t>
            </a:r>
            <a:r>
              <a:rPr sz="1200" spc="-155" dirty="0">
                <a:solidFill>
                  <a:srgbClr val="585858"/>
                </a:solidFill>
                <a:latin typeface="Arial"/>
                <a:cs typeface="Arial"/>
              </a:rPr>
              <a:t>dans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  </a:t>
            </a:r>
            <a:r>
              <a:rPr sz="1200" spc="-80" dirty="0">
                <a:solidFill>
                  <a:srgbClr val="585858"/>
                </a:solidFill>
                <a:latin typeface="Arial"/>
                <a:cs typeface="Arial"/>
              </a:rPr>
              <a:t>conception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2317133" y="3042378"/>
            <a:ext cx="697992" cy="609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0" name="object 28"/>
          <p:cNvSpPr/>
          <p:nvPr/>
        </p:nvSpPr>
        <p:spPr>
          <a:xfrm>
            <a:off x="5493338" y="3038702"/>
            <a:ext cx="1130807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2" name="object 30"/>
          <p:cNvSpPr/>
          <p:nvPr/>
        </p:nvSpPr>
        <p:spPr>
          <a:xfrm>
            <a:off x="1373124" y="9541764"/>
            <a:ext cx="3732529" cy="205740"/>
          </a:xfrm>
          <a:custGeom>
            <a:avLst/>
            <a:gdLst/>
            <a:ahLst/>
            <a:cxnLst/>
            <a:rect l="l" t="t" r="r" b="b"/>
            <a:pathLst>
              <a:path w="3732529" h="205740">
                <a:moveTo>
                  <a:pt x="0" y="205739"/>
                </a:moveTo>
                <a:lnTo>
                  <a:pt x="3732276" y="205739"/>
                </a:lnTo>
                <a:lnTo>
                  <a:pt x="3732276" y="0"/>
                </a:lnTo>
                <a:lnTo>
                  <a:pt x="0" y="0"/>
                </a:lnTo>
                <a:lnTo>
                  <a:pt x="0" y="205739"/>
                </a:lnTo>
                <a:close/>
              </a:path>
            </a:pathLst>
          </a:custGeom>
          <a:solidFill>
            <a:srgbClr val="37749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3" name="object 31"/>
          <p:cNvSpPr/>
          <p:nvPr/>
        </p:nvSpPr>
        <p:spPr>
          <a:xfrm>
            <a:off x="7053071" y="9541764"/>
            <a:ext cx="3732529" cy="205740"/>
          </a:xfrm>
          <a:custGeom>
            <a:avLst/>
            <a:gdLst/>
            <a:ahLst/>
            <a:cxnLst/>
            <a:rect l="l" t="t" r="r" b="b"/>
            <a:pathLst>
              <a:path w="3732529" h="205740">
                <a:moveTo>
                  <a:pt x="0" y="205739"/>
                </a:moveTo>
                <a:lnTo>
                  <a:pt x="3732276" y="205739"/>
                </a:lnTo>
                <a:lnTo>
                  <a:pt x="3732276" y="0"/>
                </a:lnTo>
                <a:lnTo>
                  <a:pt x="0" y="0"/>
                </a:lnTo>
                <a:lnTo>
                  <a:pt x="0" y="205739"/>
                </a:lnTo>
                <a:close/>
              </a:path>
            </a:pathLst>
          </a:custGeom>
          <a:solidFill>
            <a:srgbClr val="179A8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4" name="object 32"/>
          <p:cNvSpPr/>
          <p:nvPr/>
        </p:nvSpPr>
        <p:spPr>
          <a:xfrm>
            <a:off x="12733019" y="9541764"/>
            <a:ext cx="3733800" cy="205740"/>
          </a:xfrm>
          <a:custGeom>
            <a:avLst/>
            <a:gdLst/>
            <a:ahLst/>
            <a:cxnLst/>
            <a:rect l="l" t="t" r="r" b="b"/>
            <a:pathLst>
              <a:path w="3733800" h="205740">
                <a:moveTo>
                  <a:pt x="0" y="205739"/>
                </a:moveTo>
                <a:lnTo>
                  <a:pt x="3733799" y="205739"/>
                </a:lnTo>
                <a:lnTo>
                  <a:pt x="3733799" y="0"/>
                </a:lnTo>
                <a:lnTo>
                  <a:pt x="0" y="0"/>
                </a:lnTo>
                <a:lnTo>
                  <a:pt x="0" y="205739"/>
                </a:lnTo>
                <a:close/>
              </a:path>
            </a:pathLst>
          </a:custGeom>
          <a:solidFill>
            <a:srgbClr val="EF9C2A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5" name="object 12"/>
          <p:cNvSpPr/>
          <p:nvPr/>
        </p:nvSpPr>
        <p:spPr>
          <a:xfrm>
            <a:off x="4222889" y="1661502"/>
            <a:ext cx="3281720" cy="4049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6" name="object 14"/>
          <p:cNvSpPr/>
          <p:nvPr/>
        </p:nvSpPr>
        <p:spPr>
          <a:xfrm>
            <a:off x="7958381" y="1699417"/>
            <a:ext cx="2964878" cy="3905719"/>
          </a:xfrm>
          <a:custGeom>
            <a:avLst/>
            <a:gdLst/>
            <a:ahLst/>
            <a:cxnLst/>
            <a:rect l="l" t="t" r="r" b="b"/>
            <a:pathLst>
              <a:path w="3732529" h="5203190">
                <a:moveTo>
                  <a:pt x="0" y="5202936"/>
                </a:moveTo>
                <a:lnTo>
                  <a:pt x="3732276" y="5202936"/>
                </a:lnTo>
                <a:lnTo>
                  <a:pt x="3732276" y="0"/>
                </a:lnTo>
                <a:lnTo>
                  <a:pt x="0" y="0"/>
                </a:lnTo>
                <a:lnTo>
                  <a:pt x="0" y="520293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0" name="object 12"/>
          <p:cNvSpPr/>
          <p:nvPr/>
        </p:nvSpPr>
        <p:spPr>
          <a:xfrm>
            <a:off x="7774400" y="1699417"/>
            <a:ext cx="3281720" cy="4049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2" name="object 14"/>
          <p:cNvSpPr/>
          <p:nvPr/>
        </p:nvSpPr>
        <p:spPr>
          <a:xfrm>
            <a:off x="4418508" y="1699423"/>
            <a:ext cx="2964878" cy="3905719"/>
          </a:xfrm>
          <a:custGeom>
            <a:avLst/>
            <a:gdLst/>
            <a:ahLst/>
            <a:cxnLst/>
            <a:rect l="l" t="t" r="r" b="b"/>
            <a:pathLst>
              <a:path w="3732529" h="5203190">
                <a:moveTo>
                  <a:pt x="0" y="5202936"/>
                </a:moveTo>
                <a:lnTo>
                  <a:pt x="3732276" y="5202936"/>
                </a:lnTo>
                <a:lnTo>
                  <a:pt x="3732276" y="0"/>
                </a:lnTo>
                <a:lnTo>
                  <a:pt x="0" y="0"/>
                </a:lnTo>
                <a:lnTo>
                  <a:pt x="0" y="5202936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3" name="object 22"/>
          <p:cNvSpPr txBox="1"/>
          <p:nvPr/>
        </p:nvSpPr>
        <p:spPr>
          <a:xfrm>
            <a:off x="4134580" y="2277493"/>
            <a:ext cx="363982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00B050"/>
                </a:solidFill>
                <a:latin typeface="Arial"/>
                <a:cs typeface="Arial"/>
              </a:rPr>
              <a:t>UN BESOIN </a:t>
            </a:r>
            <a:r>
              <a:rPr lang="fr-FR"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RÉALISÉ</a:t>
            </a:r>
            <a:endParaRPr sz="1400" b="1" spc="-150" dirty="0">
              <a:solidFill>
                <a:srgbClr val="00B050"/>
              </a:solidFill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5"/>
              </a:spcBef>
              <a:tabLst>
                <a:tab pos="361315" algn="l"/>
              </a:tabLst>
            </a:pPr>
            <a:r>
              <a:rPr sz="1400" b="1" spc="-150" dirty="0">
                <a:solidFill>
                  <a:srgbClr val="00B050"/>
                </a:solidFill>
                <a:latin typeface="Arial"/>
                <a:cs typeface="Arial"/>
              </a:rPr>
              <a:t>=	AU BESOIN </a:t>
            </a:r>
            <a:r>
              <a:rPr lang="fr-FR"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1400" b="1" spc="-150" dirty="0" smtClean="0">
                <a:solidFill>
                  <a:srgbClr val="00B050"/>
                </a:solidFill>
                <a:latin typeface="Arial"/>
                <a:cs typeface="Arial"/>
              </a:rPr>
              <a:t>EXPRIMÉ</a:t>
            </a:r>
            <a:endParaRPr sz="1400" b="1" spc="-150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44" name="object 25"/>
          <p:cNvSpPr txBox="1"/>
          <p:nvPr/>
        </p:nvSpPr>
        <p:spPr>
          <a:xfrm>
            <a:off x="4911364" y="4158932"/>
            <a:ext cx="27216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554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solidFill>
                  <a:srgbClr val="585858"/>
                </a:solidFill>
                <a:latin typeface="Arial"/>
                <a:cs typeface="Arial"/>
              </a:rPr>
              <a:t>On </a:t>
            </a:r>
            <a:r>
              <a:rPr sz="1200" spc="-90" dirty="0">
                <a:solidFill>
                  <a:srgbClr val="585858"/>
                </a:solidFill>
                <a:latin typeface="Arial"/>
                <a:cs typeface="Arial"/>
              </a:rPr>
              <a:t>brise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1200" spc="-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10" dirty="0">
                <a:solidFill>
                  <a:srgbClr val="585858"/>
                </a:solidFill>
                <a:latin typeface="Arial"/>
                <a:cs typeface="Arial"/>
              </a:rPr>
              <a:t>chaine</a:t>
            </a:r>
            <a:endParaRPr sz="1200" dirty="0">
              <a:latin typeface="Arial"/>
              <a:cs typeface="Arial"/>
            </a:endParaRPr>
          </a:p>
          <a:p>
            <a:pPr marR="5080">
              <a:lnSpc>
                <a:spcPct val="100000"/>
              </a:lnSpc>
            </a:pPr>
            <a:r>
              <a:rPr sz="1200" spc="-25" dirty="0">
                <a:solidFill>
                  <a:srgbClr val="585858"/>
                </a:solidFill>
                <a:latin typeface="Arial"/>
                <a:cs typeface="Arial"/>
              </a:rPr>
              <a:t>d’interprétation</a:t>
            </a:r>
            <a:r>
              <a:rPr sz="1200" spc="-20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50" dirty="0">
                <a:solidFill>
                  <a:srgbClr val="585858"/>
                </a:solidFill>
                <a:latin typeface="Arial"/>
                <a:cs typeface="Arial"/>
              </a:rPr>
              <a:t>grâce  </a:t>
            </a:r>
            <a:r>
              <a:rPr sz="1200" spc="-140" dirty="0">
                <a:solidFill>
                  <a:srgbClr val="585858"/>
                </a:solidFill>
                <a:latin typeface="Arial"/>
                <a:cs typeface="Arial"/>
              </a:rPr>
              <a:t>aux </a:t>
            </a:r>
            <a:r>
              <a:rPr sz="1200" spc="-150" dirty="0">
                <a:solidFill>
                  <a:srgbClr val="585858"/>
                </a:solidFill>
                <a:latin typeface="Arial"/>
                <a:cs typeface="Arial"/>
              </a:rPr>
              <a:t>cycles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et  </a:t>
            </a:r>
            <a:r>
              <a:rPr sz="1200" spc="-80" dirty="0">
                <a:solidFill>
                  <a:srgbClr val="585858"/>
                </a:solidFill>
                <a:latin typeface="Arial"/>
                <a:cs typeface="Arial"/>
              </a:rPr>
              <a:t>démonstrations  </a:t>
            </a:r>
            <a:r>
              <a:rPr sz="1200" spc="-60" dirty="0">
                <a:solidFill>
                  <a:srgbClr val="585858"/>
                </a:solidFill>
                <a:latin typeface="Arial"/>
                <a:cs typeface="Arial"/>
              </a:rPr>
              <a:t>“demo 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sz="1200" spc="-2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die”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5" name="object 23"/>
          <p:cNvSpPr txBox="1"/>
          <p:nvPr/>
        </p:nvSpPr>
        <p:spPr>
          <a:xfrm>
            <a:off x="7838582" y="2460229"/>
            <a:ext cx="2791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427990">
              <a:lnSpc>
                <a:spcPct val="100000"/>
              </a:lnSpc>
              <a:spcBef>
                <a:spcPts val="100"/>
              </a:spcBef>
            </a:pPr>
            <a:r>
              <a:rPr lang="fr-FR" sz="1400" b="1" spc="-200" dirty="0" smtClean="0">
                <a:solidFill>
                  <a:srgbClr val="EF9C2A"/>
                </a:solidFill>
                <a:latin typeface="Arial"/>
                <a:cs typeface="Arial"/>
              </a:rPr>
              <a:t>UN  GAIN  DE   TIME  TO   MARKET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6" name="object 26"/>
          <p:cNvSpPr txBox="1"/>
          <p:nvPr/>
        </p:nvSpPr>
        <p:spPr>
          <a:xfrm>
            <a:off x="8428472" y="4158932"/>
            <a:ext cx="23393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sz="1200" spc="-1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parallélise</a:t>
            </a:r>
            <a:endParaRPr sz="1200" dirty="0">
              <a:latin typeface="Arial"/>
              <a:cs typeface="Arial"/>
            </a:endParaRPr>
          </a:p>
          <a:p>
            <a:pPr marL="659765" indent="-411480">
              <a:lnSpc>
                <a:spcPct val="100000"/>
              </a:lnSpc>
              <a:buFont typeface="Wingdings"/>
              <a:buChar char=""/>
              <a:tabLst>
                <a:tab pos="659765" algn="l"/>
                <a:tab pos="660400" algn="l"/>
              </a:tabLst>
            </a:pPr>
            <a:r>
              <a:rPr sz="1200" spc="-105" dirty="0" smtClean="0">
                <a:solidFill>
                  <a:srgbClr val="585858"/>
                </a:solidFill>
                <a:latin typeface="Arial"/>
                <a:cs typeface="Arial"/>
              </a:rPr>
              <a:t>Conception</a:t>
            </a:r>
            <a:endParaRPr lang="fr-FR" sz="1200" dirty="0">
              <a:latin typeface="Arial"/>
              <a:cs typeface="Arial"/>
            </a:endParaRPr>
          </a:p>
          <a:p>
            <a:pPr marL="659765" indent="-411480">
              <a:lnSpc>
                <a:spcPct val="100000"/>
              </a:lnSpc>
              <a:buFont typeface="Wingdings"/>
              <a:buChar char=""/>
              <a:tabLst>
                <a:tab pos="659765" algn="l"/>
                <a:tab pos="660400" algn="l"/>
              </a:tabLst>
            </a:pPr>
            <a:r>
              <a:rPr sz="1200" spc="-95" dirty="0" smtClean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lang="fr-FR" sz="1200" spc="-95" dirty="0" smtClean="0">
                <a:solidFill>
                  <a:srgbClr val="585858"/>
                </a:solidFill>
                <a:latin typeface="Arial"/>
                <a:cs typeface="Arial"/>
              </a:rPr>
              <a:t>é</a:t>
            </a:r>
            <a:r>
              <a:rPr sz="1200" spc="-95" dirty="0" err="1" smtClean="0">
                <a:solidFill>
                  <a:srgbClr val="585858"/>
                </a:solidFill>
                <a:latin typeface="Arial"/>
                <a:cs typeface="Arial"/>
              </a:rPr>
              <a:t>velop</a:t>
            </a:r>
            <a:r>
              <a:rPr lang="fr-FR" sz="1200" spc="-95" dirty="0" err="1" smtClean="0">
                <a:solidFill>
                  <a:srgbClr val="585858"/>
                </a:solidFill>
                <a:latin typeface="Arial"/>
                <a:cs typeface="Arial"/>
              </a:rPr>
              <a:t>pe</a:t>
            </a:r>
            <a:r>
              <a:rPr sz="1200" spc="-95" dirty="0" err="1" smtClean="0">
                <a:solidFill>
                  <a:srgbClr val="585858"/>
                </a:solidFill>
                <a:latin typeface="Arial"/>
                <a:cs typeface="Arial"/>
              </a:rPr>
              <a:t>ment</a:t>
            </a:r>
            <a:endParaRPr lang="fr-FR" sz="1200" spc="-95" dirty="0" smtClean="0">
              <a:solidFill>
                <a:srgbClr val="585858"/>
              </a:solidFill>
              <a:latin typeface="Arial"/>
              <a:cs typeface="Arial"/>
            </a:endParaRPr>
          </a:p>
          <a:p>
            <a:pPr marL="659765" indent="-411480">
              <a:lnSpc>
                <a:spcPct val="100000"/>
              </a:lnSpc>
              <a:buFont typeface="Wingdings"/>
              <a:buChar char=""/>
              <a:tabLst>
                <a:tab pos="659765" algn="l"/>
                <a:tab pos="660400" algn="l"/>
              </a:tabLst>
            </a:pPr>
            <a:r>
              <a:rPr sz="1200" spc="-215" dirty="0" smtClean="0">
                <a:solidFill>
                  <a:srgbClr val="585858"/>
                </a:solidFill>
                <a:latin typeface="Arial"/>
                <a:cs typeface="Arial"/>
              </a:rPr>
              <a:t>Tests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7" name="object 29"/>
          <p:cNvSpPr/>
          <p:nvPr/>
        </p:nvSpPr>
        <p:spPr>
          <a:xfrm>
            <a:off x="9032739" y="3037871"/>
            <a:ext cx="1130807" cy="60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</a:p>
        </p:txBody>
      </p:sp>
    </p:spTree>
    <p:extLst>
      <p:ext uri="{BB962C8B-B14F-4D97-AF65-F5344CB8AC3E}">
        <p14:creationId xmlns:p14="http://schemas.microsoft.com/office/powerpoint/2010/main" val="50027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object 3"/>
          <p:cNvSpPr/>
          <p:nvPr/>
        </p:nvSpPr>
        <p:spPr>
          <a:xfrm>
            <a:off x="1835761" y="1259114"/>
            <a:ext cx="7367779" cy="5073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5519651" y="1058332"/>
            <a:ext cx="4073082" cy="5475472"/>
          </a:xfrm>
          <a:custGeom>
            <a:avLst/>
            <a:gdLst/>
            <a:ahLst/>
            <a:cxnLst/>
            <a:rect l="l" t="t" r="r" b="b"/>
            <a:pathLst>
              <a:path w="7868919" h="8272780">
                <a:moveTo>
                  <a:pt x="0" y="8272272"/>
                </a:moveTo>
                <a:lnTo>
                  <a:pt x="7868411" y="8272272"/>
                </a:lnTo>
                <a:lnTo>
                  <a:pt x="7868411" y="0"/>
                </a:lnTo>
                <a:lnTo>
                  <a:pt x="0" y="0"/>
                </a:lnTo>
                <a:lnTo>
                  <a:pt x="0" y="8272272"/>
                </a:lnTo>
                <a:close/>
              </a:path>
            </a:pathLst>
          </a:custGeom>
          <a:ln w="38100">
            <a:solidFill>
              <a:srgbClr val="2552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545209" y="1058332"/>
            <a:ext cx="3974442" cy="5475472"/>
          </a:xfrm>
          <a:custGeom>
            <a:avLst/>
            <a:gdLst/>
            <a:ahLst/>
            <a:cxnLst/>
            <a:rect l="l" t="t" r="r" b="b"/>
            <a:pathLst>
              <a:path w="6713220" h="8272780">
                <a:moveTo>
                  <a:pt x="0" y="8272272"/>
                </a:moveTo>
                <a:lnTo>
                  <a:pt x="6713220" y="8272272"/>
                </a:lnTo>
                <a:lnTo>
                  <a:pt x="6713220" y="0"/>
                </a:lnTo>
                <a:lnTo>
                  <a:pt x="0" y="0"/>
                </a:lnTo>
                <a:lnTo>
                  <a:pt x="0" y="8272272"/>
                </a:lnTo>
                <a:close/>
              </a:path>
            </a:pathLst>
          </a:custGeom>
          <a:ln w="38100">
            <a:solidFill>
              <a:srgbClr val="2552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/>
              <a:t>L’agile c’est quoi?</a:t>
            </a:r>
          </a:p>
        </p:txBody>
      </p:sp>
    </p:spTree>
    <p:extLst>
      <p:ext uri="{BB962C8B-B14F-4D97-AF65-F5344CB8AC3E}">
        <p14:creationId xmlns:p14="http://schemas.microsoft.com/office/powerpoint/2010/main" val="373480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021108" y="1384831"/>
            <a:ext cx="10184448" cy="452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fr-FR" sz="1600" dirty="0" smtClean="0"/>
              <a:t>   Aligner tous les acteurs sur la même vision du produit à réaliser.</a:t>
            </a:r>
          </a:p>
          <a:p>
            <a:r>
              <a:rPr lang="fr-FR" altLang="fr-FR" sz="1600" dirty="0"/>
              <a:t>D</a:t>
            </a:r>
            <a:r>
              <a:rPr lang="fr-FR" altLang="fr-FR" sz="1600" dirty="0" smtClean="0"/>
              <a:t>éfinir le produit à réaliser sur 9 axes:</a:t>
            </a:r>
            <a:endParaRPr lang="fr-FR" altLang="fr-FR" sz="1600" dirty="0" smtClean="0">
              <a:solidFill>
                <a:srgbClr val="000000"/>
              </a:solidFill>
            </a:endParaRPr>
          </a:p>
          <a:p>
            <a:pPr lvl="1"/>
            <a:r>
              <a:rPr lang="fr-FR" altLang="fr-FR" sz="1400" dirty="0" smtClean="0"/>
              <a:t>Les clients/utilisateurs du produit</a:t>
            </a:r>
          </a:p>
          <a:p>
            <a:pPr lvl="1"/>
            <a:r>
              <a:rPr lang="fr-FR" altLang="fr-FR" sz="1400" dirty="0" smtClean="0"/>
              <a:t>Leurs besoins</a:t>
            </a:r>
          </a:p>
          <a:p>
            <a:pPr lvl="1"/>
            <a:r>
              <a:rPr lang="fr-FR" altLang="fr-FR" sz="1400" dirty="0" smtClean="0"/>
              <a:t>La proposition de valeur du produit</a:t>
            </a:r>
          </a:p>
          <a:p>
            <a:pPr lvl="1"/>
            <a:r>
              <a:rPr lang="fr-FR" altLang="fr-FR" sz="1400" dirty="0" smtClean="0"/>
              <a:t>Les avantages concurrentiels du produit</a:t>
            </a:r>
          </a:p>
          <a:p>
            <a:pPr lvl="1"/>
            <a:r>
              <a:rPr lang="fr-FR" altLang="fr-FR" sz="1400" dirty="0" smtClean="0"/>
              <a:t>Les canaux sollicités pour l’utilisation du produit</a:t>
            </a:r>
          </a:p>
          <a:p>
            <a:pPr lvl="1"/>
            <a:r>
              <a:rPr lang="fr-FR" altLang="fr-FR" sz="1400" dirty="0" smtClean="0"/>
              <a:t>Les critères de succès quantifiables</a:t>
            </a:r>
          </a:p>
          <a:p>
            <a:pPr lvl="1"/>
            <a:r>
              <a:rPr lang="fr-FR" altLang="fr-FR" sz="1400" dirty="0" smtClean="0"/>
              <a:t>Les moyens nécessaires</a:t>
            </a:r>
          </a:p>
          <a:p>
            <a:pPr lvl="1"/>
            <a:r>
              <a:rPr lang="fr-FR" altLang="fr-FR" sz="1400" dirty="0" smtClean="0"/>
              <a:t>Les gains pour l’entreprise </a:t>
            </a:r>
          </a:p>
          <a:p>
            <a:pPr marL="449263" lvl="2" indent="0">
              <a:buFont typeface="Lucida Grande"/>
              <a:buNone/>
            </a:pPr>
            <a:endParaRPr lang="fr-FR" altLang="fr-FR" sz="1400" dirty="0" smtClean="0">
              <a:solidFill>
                <a:srgbClr val="00000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522" y="1866088"/>
            <a:ext cx="4307034" cy="37118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52" y="4281055"/>
            <a:ext cx="4231178" cy="2167370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L’atelier Vison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33" y="1034744"/>
            <a:ext cx="700174" cy="7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2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1538445" y="1413161"/>
            <a:ext cx="8430212" cy="366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L’atelier Persona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3" name="object 2"/>
          <p:cNvSpPr/>
          <p:nvPr/>
        </p:nvSpPr>
        <p:spPr>
          <a:xfrm>
            <a:off x="6139826" y="1877240"/>
            <a:ext cx="5430619" cy="3941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L’atelier Persona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235" y="1673737"/>
            <a:ext cx="4134605" cy="29919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0338" y="3153677"/>
            <a:ext cx="3622339" cy="28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3" name="object 4"/>
          <p:cNvSpPr txBox="1"/>
          <p:nvPr/>
        </p:nvSpPr>
        <p:spPr>
          <a:xfrm>
            <a:off x="1022869" y="1754251"/>
            <a:ext cx="4663036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280" dirty="0">
                <a:solidFill>
                  <a:srgbClr val="585858"/>
                </a:solidFill>
                <a:latin typeface="Arial"/>
                <a:cs typeface="Arial"/>
              </a:rPr>
              <a:t>La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richesse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modèle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fait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que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l’on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travaille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sur 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deux  </a:t>
            </a:r>
            <a:r>
              <a:rPr sz="1600" spc="-229" dirty="0">
                <a:solidFill>
                  <a:srgbClr val="585858"/>
                </a:solidFill>
                <a:latin typeface="Arial"/>
                <a:cs typeface="Arial"/>
              </a:rPr>
              <a:t>Axes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544195" algn="l"/>
                <a:tab pos="544830" algn="l"/>
              </a:tabLst>
            </a:pPr>
            <a:r>
              <a:rPr sz="1600" spc="-260" dirty="0">
                <a:solidFill>
                  <a:srgbClr val="585858"/>
                </a:solidFill>
                <a:latin typeface="Arial"/>
                <a:cs typeface="Arial"/>
              </a:rPr>
              <a:t>L’axe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horizontal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(l’axe </a:t>
            </a:r>
            <a:r>
              <a:rPr sz="1600" spc="-325" dirty="0">
                <a:solidFill>
                  <a:srgbClr val="585858"/>
                </a:solidFill>
                <a:latin typeface="Arial"/>
                <a:cs typeface="Arial"/>
              </a:rPr>
              <a:t>USAGE,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temporel) 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fondée</a:t>
            </a:r>
            <a:r>
              <a:rPr sz="1600" spc="-5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sur</a:t>
            </a:r>
            <a:endParaRPr sz="16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l’analyse </a:t>
            </a:r>
            <a:r>
              <a:rPr sz="1600" spc="-12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l’activité 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l’analyse</a:t>
            </a:r>
            <a:r>
              <a:rPr sz="1600" spc="-4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fonctionnelle,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00000"/>
              </a:lnSpc>
              <a:buFont typeface="Wingdings"/>
              <a:buChar char=""/>
              <a:tabLst>
                <a:tab pos="544830" algn="l"/>
              </a:tabLst>
            </a:pPr>
            <a:r>
              <a:rPr sz="1600" spc="-355" dirty="0">
                <a:solidFill>
                  <a:srgbClr val="585858"/>
                </a:solidFill>
                <a:latin typeface="Arial"/>
                <a:cs typeface="Arial"/>
              </a:rPr>
              <a:t>L </a:t>
            </a:r>
            <a:r>
              <a:rPr sz="1600" spc="-190" dirty="0">
                <a:solidFill>
                  <a:srgbClr val="585858"/>
                </a:solidFill>
                <a:latin typeface="Arial"/>
                <a:cs typeface="Arial"/>
              </a:rPr>
              <a:t>’axe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vertical,  </a:t>
            </a:r>
            <a:r>
              <a:rPr sz="1600" spc="-145" dirty="0">
                <a:solidFill>
                  <a:srgbClr val="585858"/>
                </a:solidFill>
                <a:latin typeface="Arial"/>
                <a:cs typeface="Arial"/>
              </a:rPr>
              <a:t>l’axe </a:t>
            </a:r>
            <a:r>
              <a:rPr sz="1600" spc="-300" dirty="0">
                <a:solidFill>
                  <a:srgbClr val="585858"/>
                </a:solidFill>
                <a:latin typeface="Arial"/>
                <a:cs typeface="Arial"/>
              </a:rPr>
              <a:t>PRIORITÉ, </a:t>
            </a:r>
            <a:r>
              <a:rPr sz="1600" spc="-50" dirty="0">
                <a:solidFill>
                  <a:srgbClr val="585858"/>
                </a:solidFill>
                <a:latin typeface="Arial"/>
                <a:cs typeface="Arial"/>
              </a:rPr>
              <a:t>qui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servira </a:t>
            </a:r>
            <a:r>
              <a:rPr sz="1600" spc="-200" dirty="0">
                <a:solidFill>
                  <a:srgbClr val="585858"/>
                </a:solidFill>
                <a:latin typeface="Arial"/>
                <a:cs typeface="Arial"/>
              </a:rPr>
              <a:t>à 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décortiquer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600" spc="-75" dirty="0">
                <a:solidFill>
                  <a:srgbClr val="585858"/>
                </a:solidFill>
                <a:latin typeface="Arial"/>
                <a:cs typeface="Arial"/>
              </a:rPr>
              <a:t>activités,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stories,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plus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ou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moins  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détaillées 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rangées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par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ordre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d’importance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pour 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l’activité…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5957992" y="1278467"/>
            <a:ext cx="4862408" cy="3976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Story </a:t>
            </a:r>
            <a:r>
              <a:rPr lang="fr-FR" altLang="fr-FR" dirty="0" err="1" smtClean="0">
                <a:solidFill>
                  <a:schemeClr val="accent3">
                    <a:lumMod val="75000"/>
                  </a:schemeClr>
                </a:solidFill>
              </a:rPr>
              <a:t>Mapping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8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5" name="object 3"/>
          <p:cNvSpPr/>
          <p:nvPr/>
        </p:nvSpPr>
        <p:spPr>
          <a:xfrm>
            <a:off x="581347" y="1380067"/>
            <a:ext cx="5184454" cy="4718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cadrage en Agile</a:t>
            </a:r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roadmap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object 4"/>
          <p:cNvSpPr/>
          <p:nvPr/>
        </p:nvSpPr>
        <p:spPr>
          <a:xfrm>
            <a:off x="6051084" y="1581402"/>
            <a:ext cx="5511920" cy="4517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21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872" y="761786"/>
            <a:ext cx="11714227" cy="25220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algn="ctr">
              <a:lnSpc>
                <a:spcPts val="1893"/>
              </a:lnSpc>
            </a:pPr>
            <a:r>
              <a:rPr spc="-100" dirty="0">
                <a:solidFill>
                  <a:schemeClr val="accent1"/>
                </a:solidFill>
                <a:latin typeface="Source Sans Pro Light"/>
                <a:cs typeface="Calibri Light" panose="020F0302020204030204" pitchFamily="34" charset="0"/>
              </a:rPr>
              <a:t>LE  STORY  MAPPING &amp; USER STORIES</a:t>
            </a:r>
          </a:p>
        </p:txBody>
      </p:sp>
      <p:sp>
        <p:nvSpPr>
          <p:cNvPr id="3" name="object 3"/>
          <p:cNvSpPr/>
          <p:nvPr/>
        </p:nvSpPr>
        <p:spPr>
          <a:xfrm>
            <a:off x="830424" y="1737164"/>
            <a:ext cx="4763920" cy="161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505139" y="4074760"/>
            <a:ext cx="4903216" cy="1962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6012368" y="1377386"/>
            <a:ext cx="5520465" cy="4865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5472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object 29"/>
          <p:cNvSpPr/>
          <p:nvPr/>
        </p:nvSpPr>
        <p:spPr>
          <a:xfrm>
            <a:off x="1580595" y="2336106"/>
            <a:ext cx="3275215" cy="3321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7" name="object 11"/>
          <p:cNvSpPr txBox="1"/>
          <p:nvPr/>
        </p:nvSpPr>
        <p:spPr>
          <a:xfrm>
            <a:off x="6711222" y="3090155"/>
            <a:ext cx="367220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85858"/>
                </a:solidFill>
                <a:latin typeface="Arial"/>
                <a:cs typeface="Arial"/>
              </a:rPr>
              <a:t>J’ai déjà géré un projet agile…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585858"/>
                </a:solidFill>
                <a:latin typeface="Arial"/>
                <a:cs typeface="Arial"/>
              </a:rPr>
              <a:t>… et tout s’est bien passé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9" name="object 13"/>
          <p:cNvSpPr txBox="1"/>
          <p:nvPr/>
        </p:nvSpPr>
        <p:spPr>
          <a:xfrm>
            <a:off x="6711222" y="3676024"/>
            <a:ext cx="367220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85858"/>
                </a:solidFill>
                <a:latin typeface="Arial"/>
                <a:cs typeface="Arial"/>
              </a:rPr>
              <a:t>J’ai déjà géré un projet agile…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585858"/>
                </a:solidFill>
                <a:latin typeface="Arial"/>
                <a:cs typeface="Arial"/>
              </a:rPr>
              <a:t>…mais ça a raté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object 15"/>
          <p:cNvSpPr txBox="1"/>
          <p:nvPr/>
        </p:nvSpPr>
        <p:spPr>
          <a:xfrm>
            <a:off x="6711222" y="4304209"/>
            <a:ext cx="48971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85858"/>
                </a:solidFill>
                <a:latin typeface="Arial"/>
                <a:cs typeface="Arial"/>
              </a:rPr>
              <a:t>Je n’ai pas encore vécu un projet agile…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585858"/>
                </a:solidFill>
                <a:latin typeface="Arial"/>
                <a:cs typeface="Arial"/>
              </a:rPr>
              <a:t>… et j’aimerai tenter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2" name="object 24"/>
          <p:cNvSpPr txBox="1"/>
          <p:nvPr/>
        </p:nvSpPr>
        <p:spPr>
          <a:xfrm>
            <a:off x="6205820" y="1993079"/>
            <a:ext cx="56408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585858"/>
                </a:solidFill>
                <a:latin typeface="Arial"/>
                <a:cs typeface="Arial"/>
              </a:rPr>
              <a:t>QUI ÊTES VOUS ???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object 25"/>
          <p:cNvSpPr txBox="1"/>
          <p:nvPr/>
        </p:nvSpPr>
        <p:spPr>
          <a:xfrm>
            <a:off x="6275613" y="2575836"/>
            <a:ext cx="3279001" cy="185307"/>
          </a:xfrm>
          <a:prstGeom prst="rect">
            <a:avLst/>
          </a:prstGeom>
          <a:solidFill>
            <a:srgbClr val="585858"/>
          </a:solidFill>
        </p:spPr>
        <p:txBody>
          <a:bodyPr vert="horz" wrap="square" lIns="0" tIns="2349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185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VOTRE NIVEAU DE MATURITÉ AGILE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5" name="object 27"/>
          <p:cNvSpPr txBox="1"/>
          <p:nvPr/>
        </p:nvSpPr>
        <p:spPr>
          <a:xfrm>
            <a:off x="6711222" y="5022018"/>
            <a:ext cx="48958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85858"/>
                </a:solidFill>
                <a:latin typeface="Arial"/>
                <a:cs typeface="Arial"/>
              </a:rPr>
              <a:t>Je n’ai pas encore vécu un projet agile…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585858"/>
                </a:solidFill>
                <a:latin typeface="Arial"/>
                <a:cs typeface="Arial"/>
              </a:rPr>
              <a:t>… et c’est bien comme ça !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6" name="object 28"/>
          <p:cNvSpPr txBox="1"/>
          <p:nvPr/>
        </p:nvSpPr>
        <p:spPr>
          <a:xfrm>
            <a:off x="6275613" y="2761143"/>
            <a:ext cx="435609" cy="2581476"/>
          </a:xfrm>
          <a:prstGeom prst="rect">
            <a:avLst/>
          </a:prstGeom>
        </p:spPr>
        <p:txBody>
          <a:bodyPr vert="horz" wrap="square" lIns="0" tIns="32131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2530"/>
              </a:spcBef>
            </a:pPr>
            <a:r>
              <a:rPr sz="2000" dirty="0">
                <a:solidFill>
                  <a:srgbClr val="377490"/>
                </a:solidFill>
                <a:latin typeface="Arial"/>
                <a:cs typeface="Arial"/>
              </a:rPr>
              <a:t>1</a:t>
            </a:r>
            <a:endParaRPr sz="2000" dirty="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  <a:spcBef>
                <a:spcPts val="2430"/>
              </a:spcBef>
            </a:pPr>
            <a:r>
              <a:rPr sz="2000" dirty="0">
                <a:solidFill>
                  <a:srgbClr val="179A80"/>
                </a:solidFill>
                <a:latin typeface="Arial"/>
                <a:cs typeface="Arial"/>
              </a:rPr>
              <a:t>2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60"/>
              </a:spcBef>
            </a:pPr>
            <a:r>
              <a:rPr sz="2000" dirty="0" smtClean="0">
                <a:solidFill>
                  <a:srgbClr val="EF9C2A"/>
                </a:solidFill>
                <a:latin typeface="Arial"/>
                <a:cs typeface="Arial"/>
              </a:rPr>
              <a:t>3</a:t>
            </a:r>
            <a:endParaRPr lang="fr-FR"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60"/>
              </a:spcBef>
            </a:pPr>
            <a:r>
              <a:rPr sz="2000" dirty="0" smtClean="0">
                <a:solidFill>
                  <a:srgbClr val="D25043"/>
                </a:solidFill>
                <a:latin typeface="Arial"/>
                <a:cs typeface="Arial"/>
              </a:rPr>
              <a:t>4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1280162" y="1337788"/>
            <a:ext cx="3690850" cy="8002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 main levée, vote : 1  2  3 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173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5" name="object 15"/>
          <p:cNvSpPr/>
          <p:nvPr/>
        </p:nvSpPr>
        <p:spPr>
          <a:xfrm>
            <a:off x="1135847" y="1661335"/>
            <a:ext cx="5140262" cy="3242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/>
          <p:nvPr/>
        </p:nvSpPr>
        <p:spPr>
          <a:xfrm>
            <a:off x="8417388" y="2508334"/>
            <a:ext cx="140209" cy="448979"/>
          </a:xfrm>
          <a:custGeom>
            <a:avLst/>
            <a:gdLst/>
            <a:ahLst/>
            <a:cxnLst/>
            <a:rect l="l" t="t" r="r" b="b"/>
            <a:pathLst>
              <a:path w="121919" h="1175385">
                <a:moveTo>
                  <a:pt x="0" y="1175003"/>
                </a:moveTo>
                <a:lnTo>
                  <a:pt x="121919" y="1175003"/>
                </a:lnTo>
                <a:lnTo>
                  <a:pt x="121919" y="0"/>
                </a:lnTo>
                <a:lnTo>
                  <a:pt x="0" y="0"/>
                </a:lnTo>
                <a:lnTo>
                  <a:pt x="0" y="1175003"/>
                </a:lnTo>
                <a:close/>
              </a:path>
            </a:pathLst>
          </a:custGeom>
          <a:solidFill>
            <a:srgbClr val="37749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4"/>
          <p:cNvSpPr/>
          <p:nvPr/>
        </p:nvSpPr>
        <p:spPr>
          <a:xfrm>
            <a:off x="8435677" y="3124997"/>
            <a:ext cx="121920" cy="466102"/>
          </a:xfrm>
          <a:custGeom>
            <a:avLst/>
            <a:gdLst/>
            <a:ahLst/>
            <a:cxnLst/>
            <a:rect l="l" t="t" r="r" b="b"/>
            <a:pathLst>
              <a:path w="121919" h="1175385">
                <a:moveTo>
                  <a:pt x="0" y="1175003"/>
                </a:moveTo>
                <a:lnTo>
                  <a:pt x="121919" y="1175003"/>
                </a:lnTo>
                <a:lnTo>
                  <a:pt x="121919" y="0"/>
                </a:lnTo>
                <a:lnTo>
                  <a:pt x="0" y="0"/>
                </a:lnTo>
                <a:lnTo>
                  <a:pt x="0" y="1175003"/>
                </a:lnTo>
                <a:close/>
              </a:path>
            </a:pathLst>
          </a:custGeom>
          <a:solidFill>
            <a:srgbClr val="179A8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5"/>
          <p:cNvSpPr/>
          <p:nvPr/>
        </p:nvSpPr>
        <p:spPr>
          <a:xfrm>
            <a:off x="8435677" y="3758783"/>
            <a:ext cx="121920" cy="447457"/>
          </a:xfrm>
          <a:custGeom>
            <a:avLst/>
            <a:gdLst/>
            <a:ahLst/>
            <a:cxnLst/>
            <a:rect l="l" t="t" r="r" b="b"/>
            <a:pathLst>
              <a:path w="121919" h="1175384">
                <a:moveTo>
                  <a:pt x="0" y="1175003"/>
                </a:moveTo>
                <a:lnTo>
                  <a:pt x="121919" y="1175003"/>
                </a:lnTo>
                <a:lnTo>
                  <a:pt x="121919" y="0"/>
                </a:lnTo>
                <a:lnTo>
                  <a:pt x="0" y="0"/>
                </a:lnTo>
                <a:lnTo>
                  <a:pt x="0" y="1175003"/>
                </a:lnTo>
                <a:close/>
              </a:path>
            </a:pathLst>
          </a:custGeom>
          <a:solidFill>
            <a:srgbClr val="EF9C2A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6"/>
          <p:cNvSpPr/>
          <p:nvPr/>
        </p:nvSpPr>
        <p:spPr>
          <a:xfrm>
            <a:off x="8440032" y="4373925"/>
            <a:ext cx="117565" cy="431724"/>
          </a:xfrm>
          <a:custGeom>
            <a:avLst/>
            <a:gdLst/>
            <a:ahLst/>
            <a:cxnLst/>
            <a:rect l="l" t="t" r="r" b="b"/>
            <a:pathLst>
              <a:path w="121919" h="1175384">
                <a:moveTo>
                  <a:pt x="0" y="1175004"/>
                </a:moveTo>
                <a:lnTo>
                  <a:pt x="121919" y="1175004"/>
                </a:lnTo>
                <a:lnTo>
                  <a:pt x="121919" y="0"/>
                </a:lnTo>
                <a:lnTo>
                  <a:pt x="0" y="0"/>
                </a:lnTo>
                <a:lnTo>
                  <a:pt x="0" y="1175004"/>
                </a:lnTo>
                <a:close/>
              </a:path>
            </a:pathLst>
          </a:custGeom>
          <a:solidFill>
            <a:srgbClr val="D25043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7"/>
          <p:cNvSpPr txBox="1"/>
          <p:nvPr/>
        </p:nvSpPr>
        <p:spPr>
          <a:xfrm>
            <a:off x="8822901" y="2393056"/>
            <a:ext cx="3217545" cy="56425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lang="fr-FR"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lang="fr-FR"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lang="fr-FR"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lang="fr-FR"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200" spc="-135" dirty="0">
                <a:solidFill>
                  <a:srgbClr val="585858"/>
                </a:solidFill>
                <a:latin typeface="Arial"/>
                <a:cs typeface="Arial"/>
              </a:rPr>
              <a:t>Super </a:t>
            </a:r>
            <a:r>
              <a:rPr sz="1200" spc="100" dirty="0">
                <a:solidFill>
                  <a:srgbClr val="585858"/>
                </a:solidFill>
                <a:latin typeface="Arial"/>
                <a:cs typeface="Arial"/>
              </a:rPr>
              <a:t>!</a:t>
            </a:r>
            <a:r>
              <a:rPr sz="1200" spc="-3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35" dirty="0">
                <a:solidFill>
                  <a:srgbClr val="585858"/>
                </a:solidFill>
                <a:latin typeface="Arial"/>
                <a:cs typeface="Arial"/>
              </a:rPr>
              <a:t>C’est </a:t>
            </a:r>
            <a:r>
              <a:rPr sz="1200" spc="-55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200" spc="-60" dirty="0">
                <a:solidFill>
                  <a:srgbClr val="585858"/>
                </a:solidFill>
                <a:latin typeface="Arial"/>
                <a:cs typeface="Arial"/>
              </a:rPr>
              <a:t>sujet </a:t>
            </a:r>
            <a:r>
              <a:rPr sz="1200" spc="-70" dirty="0">
                <a:solidFill>
                  <a:srgbClr val="585858"/>
                </a:solidFill>
                <a:latin typeface="Arial"/>
                <a:cs typeface="Arial"/>
              </a:rPr>
              <a:t>du 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jour </a:t>
            </a:r>
            <a:r>
              <a:rPr sz="1200" spc="100" dirty="0">
                <a:solidFill>
                  <a:srgbClr val="585858"/>
                </a:solidFill>
                <a:latin typeface="Arial"/>
                <a:cs typeface="Arial"/>
              </a:rPr>
              <a:t>!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8822901" y="3000924"/>
            <a:ext cx="3601720" cy="563616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lang="fr-FR"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lang="fr-FR"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lang="fr-FR"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lang="fr-FR"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15" dirty="0" smtClean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1400" b="1" spc="-14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lang="fr-FR" sz="1400" b="1" spc="-145" dirty="0" smtClean="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sz="1400" b="1" spc="-300" dirty="0" smtClean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lang="fr-FR" sz="1400" b="1" spc="-30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00" dirty="0" smtClean="0">
                <a:solidFill>
                  <a:srgbClr val="585858"/>
                </a:solidFill>
                <a:latin typeface="Arial"/>
                <a:cs typeface="Arial"/>
              </a:rPr>
              <a:t>Y</a:t>
            </a:r>
            <a:r>
              <a:rPr lang="fr-FR" sz="1400" b="1" spc="-30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00" dirty="0" smtClean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lang="fr-FR" sz="1400" b="1" spc="-30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00" dirty="0" smtClean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lang="fr-FR" sz="1400" b="1" spc="-30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00" dirty="0" smtClean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lang="fr-FR" sz="1400" b="1" spc="-300" dirty="0" smtClean="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sz="1400" b="1" spc="-300" dirty="0" smtClean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200" spc="-120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200" spc="-105" dirty="0">
                <a:solidFill>
                  <a:srgbClr val="585858"/>
                </a:solidFill>
                <a:latin typeface="Arial"/>
                <a:cs typeface="Arial"/>
              </a:rPr>
              <a:t>mélange </a:t>
            </a:r>
            <a:r>
              <a:rPr sz="1200" spc="-10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200" spc="-105" dirty="0">
                <a:solidFill>
                  <a:srgbClr val="585858"/>
                </a:solidFill>
                <a:latin typeface="Arial"/>
                <a:cs typeface="Arial"/>
              </a:rPr>
              <a:t>bonnes</a:t>
            </a:r>
            <a:r>
              <a:rPr sz="1200" spc="-1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70" dirty="0">
                <a:solidFill>
                  <a:srgbClr val="585858"/>
                </a:solidFill>
                <a:latin typeface="Arial"/>
                <a:cs typeface="Arial"/>
              </a:rPr>
              <a:t>pratiques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8822901" y="3608151"/>
            <a:ext cx="1709420" cy="56425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400" b="1" spc="-335" dirty="0" smtClean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lang="fr-FR" sz="1400" b="1" spc="-33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35" dirty="0" smtClean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lang="fr-FR" sz="1400" b="1" spc="-33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35" dirty="0" smtClean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lang="fr-FR" sz="1400" b="1" spc="-33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35" dirty="0" smtClean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lang="fr-FR" sz="1400" b="1" spc="-33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35" dirty="0" smtClean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lang="fr-FR" sz="1400" b="1" spc="-33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55" dirty="0" smtClean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lang="fr-FR" sz="1400" b="1" spc="-355" dirty="0" smtClean="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sz="1400" b="1" spc="-245" dirty="0" smtClean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lang="fr-FR" sz="1400" b="1" spc="-24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245" dirty="0" smtClean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200" spc="-185" dirty="0">
                <a:solidFill>
                  <a:srgbClr val="585858"/>
                </a:solidFill>
                <a:latin typeface="Arial"/>
                <a:cs typeface="Arial"/>
              </a:rPr>
              <a:t>Très</a:t>
            </a:r>
            <a:r>
              <a:rPr sz="1200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45" dirty="0">
                <a:solidFill>
                  <a:srgbClr val="585858"/>
                </a:solidFill>
                <a:latin typeface="Arial"/>
                <a:cs typeface="Arial"/>
              </a:rPr>
              <a:t>adaptatif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8822901" y="4241391"/>
            <a:ext cx="2910840" cy="564257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400" b="1" spc="-320" dirty="0" smtClean="0">
                <a:solidFill>
                  <a:srgbClr val="585858"/>
                </a:solidFill>
                <a:latin typeface="Arial"/>
                <a:cs typeface="Arial"/>
              </a:rPr>
              <a:t>K</a:t>
            </a:r>
            <a:r>
              <a:rPr lang="fr-FR" sz="1400" b="1" spc="-32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20" dirty="0" smtClean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lang="fr-FR" sz="1400" b="1" spc="-32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20" dirty="0" smtClean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lang="fr-FR" sz="1400" b="1" spc="-32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20" dirty="0" smtClean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lang="fr-FR" sz="1400" b="1" spc="-32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20" dirty="0" smtClean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lang="fr-FR" sz="1400" b="1" spc="-32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400" b="1" spc="-320" dirty="0" smtClean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200" spc="-130" dirty="0">
                <a:solidFill>
                  <a:srgbClr val="585858"/>
                </a:solidFill>
                <a:latin typeface="Arial"/>
                <a:cs typeface="Arial"/>
              </a:rPr>
              <a:t>Nous </a:t>
            </a:r>
            <a:r>
              <a:rPr sz="1200" spc="-85" dirty="0">
                <a:solidFill>
                  <a:srgbClr val="585858"/>
                </a:solidFill>
                <a:latin typeface="Arial"/>
                <a:cs typeface="Arial"/>
              </a:rPr>
              <a:t>allons </a:t>
            </a:r>
            <a:r>
              <a:rPr sz="1200" spc="-140" dirty="0">
                <a:solidFill>
                  <a:srgbClr val="585858"/>
                </a:solidFill>
                <a:latin typeface="Arial"/>
                <a:cs typeface="Arial"/>
              </a:rPr>
              <a:t>aussi </a:t>
            </a:r>
            <a:r>
              <a:rPr sz="1200" spc="-60" dirty="0">
                <a:solidFill>
                  <a:srgbClr val="585858"/>
                </a:solidFill>
                <a:latin typeface="Arial"/>
                <a:cs typeface="Arial"/>
              </a:rPr>
              <a:t>l’aborder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7224732" y="2422550"/>
            <a:ext cx="12109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0" dirty="0" smtClean="0">
                <a:solidFill>
                  <a:srgbClr val="377490"/>
                </a:solidFill>
                <a:latin typeface="Arial"/>
                <a:cs typeface="Arial"/>
              </a:rPr>
              <a:t>5</a:t>
            </a:r>
            <a:r>
              <a:rPr lang="fr-FR" sz="3200" spc="-500" dirty="0" smtClean="0">
                <a:solidFill>
                  <a:srgbClr val="377490"/>
                </a:solidFill>
                <a:latin typeface="Arial"/>
                <a:cs typeface="Arial"/>
              </a:rPr>
              <a:t> </a:t>
            </a:r>
            <a:r>
              <a:rPr sz="3200" spc="-500" dirty="0" smtClean="0">
                <a:solidFill>
                  <a:srgbClr val="377490"/>
                </a:solidFill>
                <a:latin typeface="Arial"/>
                <a:cs typeface="Arial"/>
              </a:rPr>
              <a:t>6</a:t>
            </a:r>
            <a:r>
              <a:rPr lang="fr-FR" sz="3200" spc="-500" dirty="0" smtClean="0">
                <a:solidFill>
                  <a:srgbClr val="377490"/>
                </a:solidFill>
                <a:latin typeface="Arial"/>
                <a:cs typeface="Arial"/>
              </a:rPr>
              <a:t> </a:t>
            </a:r>
            <a:r>
              <a:rPr sz="3200" spc="-500" dirty="0" smtClean="0">
                <a:solidFill>
                  <a:srgbClr val="377490"/>
                </a:solidFill>
                <a:latin typeface="Arial"/>
                <a:cs typeface="Arial"/>
              </a:rPr>
              <a:t>%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7223227" y="3075918"/>
            <a:ext cx="12109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95" dirty="0" smtClean="0">
                <a:solidFill>
                  <a:srgbClr val="179A80"/>
                </a:solidFill>
                <a:latin typeface="Arial"/>
                <a:cs typeface="Arial"/>
              </a:rPr>
              <a:t>10</a:t>
            </a:r>
            <a:r>
              <a:rPr lang="fr-FR" sz="3200" spc="-495" dirty="0" smtClean="0">
                <a:solidFill>
                  <a:srgbClr val="179A80"/>
                </a:solidFill>
                <a:latin typeface="Arial"/>
                <a:cs typeface="Arial"/>
              </a:rPr>
              <a:t> </a:t>
            </a:r>
            <a:r>
              <a:rPr sz="3200" spc="-495" dirty="0" smtClean="0">
                <a:solidFill>
                  <a:srgbClr val="179A80"/>
                </a:solidFill>
                <a:latin typeface="Arial"/>
                <a:cs typeface="Arial"/>
              </a:rPr>
              <a:t>%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6" name="object 13"/>
          <p:cNvSpPr txBox="1"/>
          <p:nvPr/>
        </p:nvSpPr>
        <p:spPr>
          <a:xfrm>
            <a:off x="7394849" y="3667141"/>
            <a:ext cx="863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10" dirty="0" smtClean="0">
                <a:solidFill>
                  <a:srgbClr val="EF9C2A"/>
                </a:solidFill>
                <a:latin typeface="Arial"/>
                <a:cs typeface="Arial"/>
              </a:rPr>
              <a:t>6</a:t>
            </a:r>
            <a:r>
              <a:rPr lang="fr-FR" sz="3200" spc="-610" dirty="0" smtClean="0">
                <a:solidFill>
                  <a:srgbClr val="EF9C2A"/>
                </a:solidFill>
                <a:latin typeface="Arial"/>
                <a:cs typeface="Arial"/>
              </a:rPr>
              <a:t> </a:t>
            </a:r>
            <a:r>
              <a:rPr sz="3200" spc="-610" dirty="0" smtClean="0">
                <a:solidFill>
                  <a:srgbClr val="EF9C2A"/>
                </a:solidFill>
                <a:latin typeface="Arial"/>
                <a:cs typeface="Arial"/>
              </a:rPr>
              <a:t>%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7394849" y="4373925"/>
            <a:ext cx="863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10" dirty="0" smtClean="0">
                <a:solidFill>
                  <a:srgbClr val="D25043"/>
                </a:solidFill>
                <a:latin typeface="Arial"/>
                <a:cs typeface="Arial"/>
              </a:rPr>
              <a:t>5</a:t>
            </a:r>
            <a:r>
              <a:rPr lang="fr-FR" sz="3200" spc="-610" dirty="0" smtClean="0">
                <a:solidFill>
                  <a:srgbClr val="D25043"/>
                </a:solidFill>
                <a:latin typeface="Arial"/>
                <a:cs typeface="Arial"/>
              </a:rPr>
              <a:t> </a:t>
            </a:r>
            <a:r>
              <a:rPr sz="3200" spc="-610" dirty="0" smtClean="0">
                <a:solidFill>
                  <a:srgbClr val="D25043"/>
                </a:solidFill>
                <a:latin typeface="Arial"/>
                <a:cs typeface="Arial"/>
              </a:rPr>
              <a:t>%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méthode </a:t>
            </a:r>
            <a:r>
              <a:rPr lang="fr-FR" dirty="0" err="1" smtClean="0"/>
              <a:t>Scrum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50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51" name="Image 4" descr="image016">
            <a:extLst>
              <a:ext uri="{FF2B5EF4-FFF2-40B4-BE49-F238E27FC236}">
                <a16:creationId xmlns:a16="http://schemas.microsoft.com/office/drawing/2014/main" id="{75048981-FD2B-469F-8220-10881AD6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604" y="993544"/>
            <a:ext cx="8262851" cy="513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méthode </a:t>
            </a:r>
            <a:r>
              <a:rPr lang="fr-FR" dirty="0" err="1" smtClean="0"/>
              <a:t>Scrum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20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0487" y="293878"/>
            <a:ext cx="7420863" cy="80363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algn="ctr">
              <a:lnSpc>
                <a:spcPts val="4294"/>
              </a:lnSpc>
              <a:spcBef>
                <a:spcPts val="67"/>
              </a:spcBef>
            </a:pPr>
            <a:r>
              <a:rPr sz="3600" spc="-100" dirty="0">
                <a:solidFill>
                  <a:schemeClr val="accent1"/>
                </a:solidFill>
                <a:latin typeface="Source Sans Pro Light"/>
                <a:ea typeface="+mj-ea"/>
                <a:cs typeface="Calibri Light" panose="020F0302020204030204" pitchFamily="34" charset="0"/>
              </a:rPr>
              <a:t>SCRUM, COMMENT ÇA MARCHE ?</a:t>
            </a:r>
          </a:p>
          <a:p>
            <a:pPr marL="423" algn="ctr">
              <a:lnSpc>
                <a:spcPts val="1893"/>
              </a:lnSpc>
            </a:pP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SCRUM COMMENT ÇA MARCHE</a:t>
            </a:r>
          </a:p>
        </p:txBody>
      </p:sp>
      <p:sp>
        <p:nvSpPr>
          <p:cNvPr id="3" name="object 3"/>
          <p:cNvSpPr/>
          <p:nvPr/>
        </p:nvSpPr>
        <p:spPr>
          <a:xfrm>
            <a:off x="5908039" y="1831848"/>
            <a:ext cx="2387600" cy="234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6083807" y="1972056"/>
            <a:ext cx="2081107" cy="2039197"/>
          </a:xfrm>
          <a:custGeom>
            <a:avLst/>
            <a:gdLst/>
            <a:ahLst/>
            <a:cxnLst/>
            <a:rect l="l" t="t" r="r" b="b"/>
            <a:pathLst>
              <a:path w="3121659" h="3058795">
                <a:moveTo>
                  <a:pt x="55245" y="0"/>
                </a:moveTo>
                <a:lnTo>
                  <a:pt x="41816" y="64362"/>
                </a:lnTo>
                <a:lnTo>
                  <a:pt x="33162" y="114340"/>
                </a:lnTo>
                <a:lnTo>
                  <a:pt x="25483" y="164653"/>
                </a:lnTo>
                <a:lnTo>
                  <a:pt x="18790" y="215290"/>
                </a:lnTo>
                <a:lnTo>
                  <a:pt x="13096" y="266239"/>
                </a:lnTo>
                <a:lnTo>
                  <a:pt x="8412" y="317489"/>
                </a:lnTo>
                <a:lnTo>
                  <a:pt x="4749" y="369029"/>
                </a:lnTo>
                <a:lnTo>
                  <a:pt x="2118" y="420847"/>
                </a:lnTo>
                <a:lnTo>
                  <a:pt x="531" y="472932"/>
                </a:lnTo>
                <a:lnTo>
                  <a:pt x="0" y="525272"/>
                </a:lnTo>
                <a:lnTo>
                  <a:pt x="448" y="573412"/>
                </a:lnTo>
                <a:lnTo>
                  <a:pt x="1787" y="621335"/>
                </a:lnTo>
                <a:lnTo>
                  <a:pt x="4010" y="669031"/>
                </a:lnTo>
                <a:lnTo>
                  <a:pt x="7109" y="716494"/>
                </a:lnTo>
                <a:lnTo>
                  <a:pt x="11075" y="763716"/>
                </a:lnTo>
                <a:lnTo>
                  <a:pt x="15900" y="810687"/>
                </a:lnTo>
                <a:lnTo>
                  <a:pt x="21577" y="857402"/>
                </a:lnTo>
                <a:lnTo>
                  <a:pt x="28098" y="903850"/>
                </a:lnTo>
                <a:lnTo>
                  <a:pt x="35455" y="950026"/>
                </a:lnTo>
                <a:lnTo>
                  <a:pt x="43640" y="995920"/>
                </a:lnTo>
                <a:lnTo>
                  <a:pt x="52645" y="1041525"/>
                </a:lnTo>
                <a:lnTo>
                  <a:pt x="62461" y="1086832"/>
                </a:lnTo>
                <a:lnTo>
                  <a:pt x="73082" y="1131835"/>
                </a:lnTo>
                <a:lnTo>
                  <a:pt x="84499" y="1176525"/>
                </a:lnTo>
                <a:lnTo>
                  <a:pt x="96705" y="1220893"/>
                </a:lnTo>
                <a:lnTo>
                  <a:pt x="109691" y="1264933"/>
                </a:lnTo>
                <a:lnTo>
                  <a:pt x="123449" y="1308637"/>
                </a:lnTo>
                <a:lnTo>
                  <a:pt x="137972" y="1351995"/>
                </a:lnTo>
                <a:lnTo>
                  <a:pt x="153251" y="1395001"/>
                </a:lnTo>
                <a:lnTo>
                  <a:pt x="169279" y="1437647"/>
                </a:lnTo>
                <a:lnTo>
                  <a:pt x="186048" y="1479924"/>
                </a:lnTo>
                <a:lnTo>
                  <a:pt x="203549" y="1521824"/>
                </a:lnTo>
                <a:lnTo>
                  <a:pt x="221776" y="1563341"/>
                </a:lnTo>
                <a:lnTo>
                  <a:pt x="240719" y="1604465"/>
                </a:lnTo>
                <a:lnTo>
                  <a:pt x="260372" y="1645189"/>
                </a:lnTo>
                <a:lnTo>
                  <a:pt x="280726" y="1685505"/>
                </a:lnTo>
                <a:lnTo>
                  <a:pt x="301773" y="1725405"/>
                </a:lnTo>
                <a:lnTo>
                  <a:pt x="323505" y="1764882"/>
                </a:lnTo>
                <a:lnTo>
                  <a:pt x="345915" y="1803926"/>
                </a:lnTo>
                <a:lnTo>
                  <a:pt x="368994" y="1842531"/>
                </a:lnTo>
                <a:lnTo>
                  <a:pt x="392734" y="1880688"/>
                </a:lnTo>
                <a:lnTo>
                  <a:pt x="417128" y="1918390"/>
                </a:lnTo>
                <a:lnTo>
                  <a:pt x="442168" y="1955628"/>
                </a:lnTo>
                <a:lnTo>
                  <a:pt x="467846" y="1992395"/>
                </a:lnTo>
                <a:lnTo>
                  <a:pt x="494153" y="2028682"/>
                </a:lnTo>
                <a:lnTo>
                  <a:pt x="521083" y="2064483"/>
                </a:lnTo>
                <a:lnTo>
                  <a:pt x="548626" y="2099788"/>
                </a:lnTo>
                <a:lnTo>
                  <a:pt x="576775" y="2134590"/>
                </a:lnTo>
                <a:lnTo>
                  <a:pt x="605523" y="2168881"/>
                </a:lnTo>
                <a:lnTo>
                  <a:pt x="634861" y="2202653"/>
                </a:lnTo>
                <a:lnTo>
                  <a:pt x="664781" y="2235898"/>
                </a:lnTo>
                <a:lnTo>
                  <a:pt x="695275" y="2268608"/>
                </a:lnTo>
                <a:lnTo>
                  <a:pt x="726336" y="2300776"/>
                </a:lnTo>
                <a:lnTo>
                  <a:pt x="757955" y="2332393"/>
                </a:lnTo>
                <a:lnTo>
                  <a:pt x="790125" y="2363452"/>
                </a:lnTo>
                <a:lnTo>
                  <a:pt x="822838" y="2393944"/>
                </a:lnTo>
                <a:lnTo>
                  <a:pt x="856085" y="2423862"/>
                </a:lnTo>
                <a:lnTo>
                  <a:pt x="889860" y="2453198"/>
                </a:lnTo>
                <a:lnTo>
                  <a:pt x="924153" y="2481943"/>
                </a:lnTo>
                <a:lnTo>
                  <a:pt x="958957" y="2510090"/>
                </a:lnTo>
                <a:lnTo>
                  <a:pt x="994264" y="2537632"/>
                </a:lnTo>
                <a:lnTo>
                  <a:pt x="1030067" y="2564559"/>
                </a:lnTo>
                <a:lnTo>
                  <a:pt x="1066356" y="2590864"/>
                </a:lnTo>
                <a:lnTo>
                  <a:pt x="1103125" y="2616540"/>
                </a:lnTo>
                <a:lnTo>
                  <a:pt x="1140365" y="2641578"/>
                </a:lnTo>
                <a:lnTo>
                  <a:pt x="1178069" y="2665970"/>
                </a:lnTo>
                <a:lnTo>
                  <a:pt x="1216228" y="2689708"/>
                </a:lnTo>
                <a:lnTo>
                  <a:pt x="1254835" y="2712785"/>
                </a:lnTo>
                <a:lnTo>
                  <a:pt x="1293881" y="2735193"/>
                </a:lnTo>
                <a:lnTo>
                  <a:pt x="1333359" y="2756923"/>
                </a:lnTo>
                <a:lnTo>
                  <a:pt x="1373261" y="2777968"/>
                </a:lnTo>
                <a:lnTo>
                  <a:pt x="1413579" y="2798320"/>
                </a:lnTo>
                <a:lnTo>
                  <a:pt x="1454305" y="2817971"/>
                </a:lnTo>
                <a:lnTo>
                  <a:pt x="1495431" y="2836913"/>
                </a:lnTo>
                <a:lnTo>
                  <a:pt x="1536949" y="2855138"/>
                </a:lnTo>
                <a:lnTo>
                  <a:pt x="1578852" y="2872638"/>
                </a:lnTo>
                <a:lnTo>
                  <a:pt x="1621130" y="2889405"/>
                </a:lnTo>
                <a:lnTo>
                  <a:pt x="1663777" y="2905432"/>
                </a:lnTo>
                <a:lnTo>
                  <a:pt x="1706785" y="2920709"/>
                </a:lnTo>
                <a:lnTo>
                  <a:pt x="1750145" y="2935231"/>
                </a:lnTo>
                <a:lnTo>
                  <a:pt x="1793849" y="2948988"/>
                </a:lnTo>
                <a:lnTo>
                  <a:pt x="1837891" y="2961972"/>
                </a:lnTo>
                <a:lnTo>
                  <a:pt x="1882261" y="2974176"/>
                </a:lnTo>
                <a:lnTo>
                  <a:pt x="1926951" y="2985592"/>
                </a:lnTo>
                <a:lnTo>
                  <a:pt x="1971955" y="2996212"/>
                </a:lnTo>
                <a:lnTo>
                  <a:pt x="2017264" y="3006028"/>
                </a:lnTo>
                <a:lnTo>
                  <a:pt x="2062870" y="3015032"/>
                </a:lnTo>
                <a:lnTo>
                  <a:pt x="2108765" y="3023216"/>
                </a:lnTo>
                <a:lnTo>
                  <a:pt x="2154941" y="3030572"/>
                </a:lnTo>
                <a:lnTo>
                  <a:pt x="2201390" y="3037092"/>
                </a:lnTo>
                <a:lnTo>
                  <a:pt x="2248105" y="3042769"/>
                </a:lnTo>
                <a:lnTo>
                  <a:pt x="2295077" y="3047594"/>
                </a:lnTo>
                <a:lnTo>
                  <a:pt x="2342299" y="3051559"/>
                </a:lnTo>
                <a:lnTo>
                  <a:pt x="2389762" y="3054657"/>
                </a:lnTo>
                <a:lnTo>
                  <a:pt x="2437459" y="3056880"/>
                </a:lnTo>
                <a:lnTo>
                  <a:pt x="2485382" y="3058219"/>
                </a:lnTo>
                <a:lnTo>
                  <a:pt x="2533523" y="3058668"/>
                </a:lnTo>
                <a:lnTo>
                  <a:pt x="2585893" y="3058136"/>
                </a:lnTo>
                <a:lnTo>
                  <a:pt x="2637997" y="3056549"/>
                </a:lnTo>
                <a:lnTo>
                  <a:pt x="2689824" y="3053918"/>
                </a:lnTo>
                <a:lnTo>
                  <a:pt x="2741368" y="3050255"/>
                </a:lnTo>
                <a:lnTo>
                  <a:pt x="2792618" y="3045571"/>
                </a:lnTo>
                <a:lnTo>
                  <a:pt x="2843568" y="3039877"/>
                </a:lnTo>
                <a:lnTo>
                  <a:pt x="2894208" y="3033184"/>
                </a:lnTo>
                <a:lnTo>
                  <a:pt x="2944531" y="3025505"/>
                </a:lnTo>
                <a:lnTo>
                  <a:pt x="2994528" y="3016851"/>
                </a:lnTo>
                <a:lnTo>
                  <a:pt x="3044190" y="3007233"/>
                </a:lnTo>
                <a:lnTo>
                  <a:pt x="3121152" y="2987421"/>
                </a:lnTo>
                <a:lnTo>
                  <a:pt x="3120009" y="2944114"/>
                </a:lnTo>
                <a:lnTo>
                  <a:pt x="3117176" y="2895616"/>
                </a:lnTo>
                <a:lnTo>
                  <a:pt x="3113604" y="2847320"/>
                </a:lnTo>
                <a:lnTo>
                  <a:pt x="3109298" y="2799232"/>
                </a:lnTo>
                <a:lnTo>
                  <a:pt x="3104264" y="2751357"/>
                </a:lnTo>
                <a:lnTo>
                  <a:pt x="3098507" y="2703701"/>
                </a:lnTo>
                <a:lnTo>
                  <a:pt x="3092032" y="2656270"/>
                </a:lnTo>
                <a:lnTo>
                  <a:pt x="3084847" y="2609068"/>
                </a:lnTo>
                <a:lnTo>
                  <a:pt x="3076955" y="2562102"/>
                </a:lnTo>
                <a:lnTo>
                  <a:pt x="3068363" y="2515378"/>
                </a:lnTo>
                <a:lnTo>
                  <a:pt x="3059077" y="2468900"/>
                </a:lnTo>
                <a:lnTo>
                  <a:pt x="3049101" y="2422674"/>
                </a:lnTo>
                <a:lnTo>
                  <a:pt x="3038442" y="2376707"/>
                </a:lnTo>
                <a:lnTo>
                  <a:pt x="3027105" y="2331003"/>
                </a:lnTo>
                <a:lnTo>
                  <a:pt x="3015095" y="2285569"/>
                </a:lnTo>
                <a:lnTo>
                  <a:pt x="3002419" y="2240409"/>
                </a:lnTo>
                <a:lnTo>
                  <a:pt x="2989081" y="2195530"/>
                </a:lnTo>
                <a:lnTo>
                  <a:pt x="2975088" y="2150937"/>
                </a:lnTo>
                <a:lnTo>
                  <a:pt x="2960445" y="2106635"/>
                </a:lnTo>
                <a:lnTo>
                  <a:pt x="2945158" y="2062631"/>
                </a:lnTo>
                <a:lnTo>
                  <a:pt x="2929232" y="2018929"/>
                </a:lnTo>
                <a:lnTo>
                  <a:pt x="2912673" y="1975536"/>
                </a:lnTo>
                <a:lnTo>
                  <a:pt x="2895486" y="1932457"/>
                </a:lnTo>
                <a:lnTo>
                  <a:pt x="2877677" y="1889698"/>
                </a:lnTo>
                <a:lnTo>
                  <a:pt x="2859252" y="1847264"/>
                </a:lnTo>
                <a:lnTo>
                  <a:pt x="2840216" y="1805160"/>
                </a:lnTo>
                <a:lnTo>
                  <a:pt x="2820575" y="1763393"/>
                </a:lnTo>
                <a:lnTo>
                  <a:pt x="2800334" y="1721968"/>
                </a:lnTo>
                <a:lnTo>
                  <a:pt x="2779500" y="1680891"/>
                </a:lnTo>
                <a:lnTo>
                  <a:pt x="2758077" y="1640167"/>
                </a:lnTo>
                <a:lnTo>
                  <a:pt x="2736071" y="1599801"/>
                </a:lnTo>
                <a:lnTo>
                  <a:pt x="2713488" y="1559800"/>
                </a:lnTo>
                <a:lnTo>
                  <a:pt x="2690333" y="1520169"/>
                </a:lnTo>
                <a:lnTo>
                  <a:pt x="2666612" y="1480914"/>
                </a:lnTo>
                <a:lnTo>
                  <a:pt x="2642331" y="1442040"/>
                </a:lnTo>
                <a:lnTo>
                  <a:pt x="2617496" y="1403552"/>
                </a:lnTo>
                <a:lnTo>
                  <a:pt x="2592110" y="1365457"/>
                </a:lnTo>
                <a:lnTo>
                  <a:pt x="2566182" y="1327760"/>
                </a:lnTo>
                <a:lnTo>
                  <a:pt x="2539715" y="1290467"/>
                </a:lnTo>
                <a:lnTo>
                  <a:pt x="2512716" y="1253583"/>
                </a:lnTo>
                <a:lnTo>
                  <a:pt x="2485190" y="1217113"/>
                </a:lnTo>
                <a:lnTo>
                  <a:pt x="2457143" y="1181064"/>
                </a:lnTo>
                <a:lnTo>
                  <a:pt x="2428580" y="1145441"/>
                </a:lnTo>
                <a:lnTo>
                  <a:pt x="2399507" y="1110250"/>
                </a:lnTo>
                <a:lnTo>
                  <a:pt x="2369930" y="1075496"/>
                </a:lnTo>
                <a:lnTo>
                  <a:pt x="2339854" y="1041184"/>
                </a:lnTo>
                <a:lnTo>
                  <a:pt x="2309285" y="1007321"/>
                </a:lnTo>
                <a:lnTo>
                  <a:pt x="2278228" y="973912"/>
                </a:lnTo>
                <a:lnTo>
                  <a:pt x="2246689" y="940962"/>
                </a:lnTo>
                <a:lnTo>
                  <a:pt x="2214673" y="908478"/>
                </a:lnTo>
                <a:lnTo>
                  <a:pt x="2182187" y="876465"/>
                </a:lnTo>
                <a:lnTo>
                  <a:pt x="2149235" y="844927"/>
                </a:lnTo>
                <a:lnTo>
                  <a:pt x="2115824" y="813872"/>
                </a:lnTo>
                <a:lnTo>
                  <a:pt x="2081959" y="783304"/>
                </a:lnTo>
                <a:lnTo>
                  <a:pt x="2047645" y="753230"/>
                </a:lnTo>
                <a:lnTo>
                  <a:pt x="2012888" y="723654"/>
                </a:lnTo>
                <a:lnTo>
                  <a:pt x="1977694" y="694583"/>
                </a:lnTo>
                <a:lnTo>
                  <a:pt x="1942069" y="666021"/>
                </a:lnTo>
                <a:lnTo>
                  <a:pt x="1906017" y="637976"/>
                </a:lnTo>
                <a:lnTo>
                  <a:pt x="1869545" y="610451"/>
                </a:lnTo>
                <a:lnTo>
                  <a:pt x="1832658" y="583453"/>
                </a:lnTo>
                <a:lnTo>
                  <a:pt x="1795361" y="556988"/>
                </a:lnTo>
                <a:lnTo>
                  <a:pt x="1757661" y="531060"/>
                </a:lnTo>
                <a:lnTo>
                  <a:pt x="1719563" y="505676"/>
                </a:lnTo>
                <a:lnTo>
                  <a:pt x="1681073" y="480841"/>
                </a:lnTo>
                <a:lnTo>
                  <a:pt x="1642195" y="456561"/>
                </a:lnTo>
                <a:lnTo>
                  <a:pt x="1602936" y="432841"/>
                </a:lnTo>
                <a:lnTo>
                  <a:pt x="1563302" y="409687"/>
                </a:lnTo>
                <a:lnTo>
                  <a:pt x="1523297" y="387105"/>
                </a:lnTo>
                <a:lnTo>
                  <a:pt x="1482928" y="365100"/>
                </a:lnTo>
                <a:lnTo>
                  <a:pt x="1442200" y="343677"/>
                </a:lnTo>
                <a:lnTo>
                  <a:pt x="1401118" y="322843"/>
                </a:lnTo>
                <a:lnTo>
                  <a:pt x="1359689" y="302603"/>
                </a:lnTo>
                <a:lnTo>
                  <a:pt x="1317918" y="282963"/>
                </a:lnTo>
                <a:lnTo>
                  <a:pt x="1275810" y="263927"/>
                </a:lnTo>
                <a:lnTo>
                  <a:pt x="1233371" y="245503"/>
                </a:lnTo>
                <a:lnTo>
                  <a:pt x="1190607" y="227694"/>
                </a:lnTo>
                <a:lnTo>
                  <a:pt x="1147523" y="210508"/>
                </a:lnTo>
                <a:lnTo>
                  <a:pt x="1104125" y="193949"/>
                </a:lnTo>
                <a:lnTo>
                  <a:pt x="1060419" y="178023"/>
                </a:lnTo>
                <a:lnTo>
                  <a:pt x="1016410" y="162736"/>
                </a:lnTo>
                <a:lnTo>
                  <a:pt x="972103" y="148093"/>
                </a:lnTo>
                <a:lnTo>
                  <a:pt x="927504" y="134101"/>
                </a:lnTo>
                <a:lnTo>
                  <a:pt x="882619" y="120763"/>
                </a:lnTo>
                <a:lnTo>
                  <a:pt x="837454" y="108087"/>
                </a:lnTo>
                <a:lnTo>
                  <a:pt x="792014" y="96078"/>
                </a:lnTo>
                <a:lnTo>
                  <a:pt x="746304" y="84741"/>
                </a:lnTo>
                <a:lnTo>
                  <a:pt x="700331" y="74082"/>
                </a:lnTo>
                <a:lnTo>
                  <a:pt x="654099" y="64106"/>
                </a:lnTo>
                <a:lnTo>
                  <a:pt x="607615" y="54819"/>
                </a:lnTo>
                <a:lnTo>
                  <a:pt x="560884" y="46228"/>
                </a:lnTo>
                <a:lnTo>
                  <a:pt x="513912" y="38336"/>
                </a:lnTo>
                <a:lnTo>
                  <a:pt x="466703" y="31150"/>
                </a:lnTo>
                <a:lnTo>
                  <a:pt x="419265" y="24676"/>
                </a:lnTo>
                <a:lnTo>
                  <a:pt x="371602" y="18919"/>
                </a:lnTo>
                <a:lnTo>
                  <a:pt x="323720" y="13885"/>
                </a:lnTo>
                <a:lnTo>
                  <a:pt x="275624" y="9579"/>
                </a:lnTo>
                <a:lnTo>
                  <a:pt x="227321" y="6007"/>
                </a:lnTo>
                <a:lnTo>
                  <a:pt x="178816" y="3175"/>
                </a:lnTo>
                <a:lnTo>
                  <a:pt x="55245" y="0"/>
                </a:lnTo>
                <a:close/>
              </a:path>
            </a:pathLst>
          </a:custGeom>
          <a:solidFill>
            <a:srgbClr val="179A8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6083807" y="1972056"/>
            <a:ext cx="2081107" cy="2039197"/>
          </a:xfrm>
          <a:custGeom>
            <a:avLst/>
            <a:gdLst/>
            <a:ahLst/>
            <a:cxnLst/>
            <a:rect l="l" t="t" r="r" b="b"/>
            <a:pathLst>
              <a:path w="3121659" h="3058795">
                <a:moveTo>
                  <a:pt x="55245" y="0"/>
                </a:moveTo>
                <a:lnTo>
                  <a:pt x="178816" y="3175"/>
                </a:lnTo>
                <a:lnTo>
                  <a:pt x="227321" y="6007"/>
                </a:lnTo>
                <a:lnTo>
                  <a:pt x="275624" y="9579"/>
                </a:lnTo>
                <a:lnTo>
                  <a:pt x="323720" y="13885"/>
                </a:lnTo>
                <a:lnTo>
                  <a:pt x="371602" y="18919"/>
                </a:lnTo>
                <a:lnTo>
                  <a:pt x="419265" y="24676"/>
                </a:lnTo>
                <a:lnTo>
                  <a:pt x="466703" y="31150"/>
                </a:lnTo>
                <a:lnTo>
                  <a:pt x="513912" y="38336"/>
                </a:lnTo>
                <a:lnTo>
                  <a:pt x="560884" y="46228"/>
                </a:lnTo>
                <a:lnTo>
                  <a:pt x="607615" y="54819"/>
                </a:lnTo>
                <a:lnTo>
                  <a:pt x="654099" y="64106"/>
                </a:lnTo>
                <a:lnTo>
                  <a:pt x="700331" y="74082"/>
                </a:lnTo>
                <a:lnTo>
                  <a:pt x="746304" y="84741"/>
                </a:lnTo>
                <a:lnTo>
                  <a:pt x="792014" y="96078"/>
                </a:lnTo>
                <a:lnTo>
                  <a:pt x="837454" y="108087"/>
                </a:lnTo>
                <a:lnTo>
                  <a:pt x="882619" y="120763"/>
                </a:lnTo>
                <a:lnTo>
                  <a:pt x="927504" y="134101"/>
                </a:lnTo>
                <a:lnTo>
                  <a:pt x="972103" y="148093"/>
                </a:lnTo>
                <a:lnTo>
                  <a:pt x="1016410" y="162736"/>
                </a:lnTo>
                <a:lnTo>
                  <a:pt x="1060419" y="178023"/>
                </a:lnTo>
                <a:lnTo>
                  <a:pt x="1104125" y="193949"/>
                </a:lnTo>
                <a:lnTo>
                  <a:pt x="1147523" y="210508"/>
                </a:lnTo>
                <a:lnTo>
                  <a:pt x="1190607" y="227694"/>
                </a:lnTo>
                <a:lnTo>
                  <a:pt x="1233371" y="245503"/>
                </a:lnTo>
                <a:lnTo>
                  <a:pt x="1275810" y="263927"/>
                </a:lnTo>
                <a:lnTo>
                  <a:pt x="1317918" y="282963"/>
                </a:lnTo>
                <a:lnTo>
                  <a:pt x="1359689" y="302603"/>
                </a:lnTo>
                <a:lnTo>
                  <a:pt x="1401118" y="322843"/>
                </a:lnTo>
                <a:lnTo>
                  <a:pt x="1442200" y="343677"/>
                </a:lnTo>
                <a:lnTo>
                  <a:pt x="1482928" y="365100"/>
                </a:lnTo>
                <a:lnTo>
                  <a:pt x="1523297" y="387105"/>
                </a:lnTo>
                <a:lnTo>
                  <a:pt x="1563302" y="409687"/>
                </a:lnTo>
                <a:lnTo>
                  <a:pt x="1602936" y="432841"/>
                </a:lnTo>
                <a:lnTo>
                  <a:pt x="1642195" y="456561"/>
                </a:lnTo>
                <a:lnTo>
                  <a:pt x="1681073" y="480841"/>
                </a:lnTo>
                <a:lnTo>
                  <a:pt x="1719563" y="505676"/>
                </a:lnTo>
                <a:lnTo>
                  <a:pt x="1757661" y="531060"/>
                </a:lnTo>
                <a:lnTo>
                  <a:pt x="1795361" y="556988"/>
                </a:lnTo>
                <a:lnTo>
                  <a:pt x="1832658" y="583453"/>
                </a:lnTo>
                <a:lnTo>
                  <a:pt x="1869545" y="610451"/>
                </a:lnTo>
                <a:lnTo>
                  <a:pt x="1906017" y="637976"/>
                </a:lnTo>
                <a:lnTo>
                  <a:pt x="1942069" y="666021"/>
                </a:lnTo>
                <a:lnTo>
                  <a:pt x="1977694" y="694583"/>
                </a:lnTo>
                <a:lnTo>
                  <a:pt x="2012888" y="723654"/>
                </a:lnTo>
                <a:lnTo>
                  <a:pt x="2047645" y="753230"/>
                </a:lnTo>
                <a:lnTo>
                  <a:pt x="2081959" y="783304"/>
                </a:lnTo>
                <a:lnTo>
                  <a:pt x="2115824" y="813872"/>
                </a:lnTo>
                <a:lnTo>
                  <a:pt x="2149235" y="844927"/>
                </a:lnTo>
                <a:lnTo>
                  <a:pt x="2182187" y="876465"/>
                </a:lnTo>
                <a:lnTo>
                  <a:pt x="2214673" y="908478"/>
                </a:lnTo>
                <a:lnTo>
                  <a:pt x="2246689" y="940962"/>
                </a:lnTo>
                <a:lnTo>
                  <a:pt x="2278228" y="973912"/>
                </a:lnTo>
                <a:lnTo>
                  <a:pt x="2309285" y="1007321"/>
                </a:lnTo>
                <a:lnTo>
                  <a:pt x="2339854" y="1041184"/>
                </a:lnTo>
                <a:lnTo>
                  <a:pt x="2369930" y="1075496"/>
                </a:lnTo>
                <a:lnTo>
                  <a:pt x="2399507" y="1110250"/>
                </a:lnTo>
                <a:lnTo>
                  <a:pt x="2428580" y="1145441"/>
                </a:lnTo>
                <a:lnTo>
                  <a:pt x="2457143" y="1181064"/>
                </a:lnTo>
                <a:lnTo>
                  <a:pt x="2485190" y="1217113"/>
                </a:lnTo>
                <a:lnTo>
                  <a:pt x="2512716" y="1253583"/>
                </a:lnTo>
                <a:lnTo>
                  <a:pt x="2539715" y="1290467"/>
                </a:lnTo>
                <a:lnTo>
                  <a:pt x="2566182" y="1327760"/>
                </a:lnTo>
                <a:lnTo>
                  <a:pt x="2592110" y="1365457"/>
                </a:lnTo>
                <a:lnTo>
                  <a:pt x="2617496" y="1403552"/>
                </a:lnTo>
                <a:lnTo>
                  <a:pt x="2642331" y="1442040"/>
                </a:lnTo>
                <a:lnTo>
                  <a:pt x="2666612" y="1480914"/>
                </a:lnTo>
                <a:lnTo>
                  <a:pt x="2690333" y="1520169"/>
                </a:lnTo>
                <a:lnTo>
                  <a:pt x="2713488" y="1559800"/>
                </a:lnTo>
                <a:lnTo>
                  <a:pt x="2736071" y="1599801"/>
                </a:lnTo>
                <a:lnTo>
                  <a:pt x="2758077" y="1640167"/>
                </a:lnTo>
                <a:lnTo>
                  <a:pt x="2779500" y="1680891"/>
                </a:lnTo>
                <a:lnTo>
                  <a:pt x="2800334" y="1721968"/>
                </a:lnTo>
                <a:lnTo>
                  <a:pt x="2820575" y="1763393"/>
                </a:lnTo>
                <a:lnTo>
                  <a:pt x="2840216" y="1805160"/>
                </a:lnTo>
                <a:lnTo>
                  <a:pt x="2859252" y="1847264"/>
                </a:lnTo>
                <a:lnTo>
                  <a:pt x="2877677" y="1889698"/>
                </a:lnTo>
                <a:lnTo>
                  <a:pt x="2895486" y="1932457"/>
                </a:lnTo>
                <a:lnTo>
                  <a:pt x="2912673" y="1975536"/>
                </a:lnTo>
                <a:lnTo>
                  <a:pt x="2929232" y="2018929"/>
                </a:lnTo>
                <a:lnTo>
                  <a:pt x="2945158" y="2062631"/>
                </a:lnTo>
                <a:lnTo>
                  <a:pt x="2960445" y="2106635"/>
                </a:lnTo>
                <a:lnTo>
                  <a:pt x="2975088" y="2150937"/>
                </a:lnTo>
                <a:lnTo>
                  <a:pt x="2989081" y="2195530"/>
                </a:lnTo>
                <a:lnTo>
                  <a:pt x="3002419" y="2240409"/>
                </a:lnTo>
                <a:lnTo>
                  <a:pt x="3015095" y="2285569"/>
                </a:lnTo>
                <a:lnTo>
                  <a:pt x="3027105" y="2331003"/>
                </a:lnTo>
                <a:lnTo>
                  <a:pt x="3038442" y="2376707"/>
                </a:lnTo>
                <a:lnTo>
                  <a:pt x="3049101" y="2422674"/>
                </a:lnTo>
                <a:lnTo>
                  <a:pt x="3059077" y="2468900"/>
                </a:lnTo>
                <a:lnTo>
                  <a:pt x="3068363" y="2515378"/>
                </a:lnTo>
                <a:lnTo>
                  <a:pt x="3076955" y="2562102"/>
                </a:lnTo>
                <a:lnTo>
                  <a:pt x="3084847" y="2609068"/>
                </a:lnTo>
                <a:lnTo>
                  <a:pt x="3092032" y="2656270"/>
                </a:lnTo>
                <a:lnTo>
                  <a:pt x="3098507" y="2703701"/>
                </a:lnTo>
                <a:lnTo>
                  <a:pt x="3104264" y="2751357"/>
                </a:lnTo>
                <a:lnTo>
                  <a:pt x="3109298" y="2799232"/>
                </a:lnTo>
                <a:lnTo>
                  <a:pt x="3113604" y="2847320"/>
                </a:lnTo>
                <a:lnTo>
                  <a:pt x="3117176" y="2895616"/>
                </a:lnTo>
                <a:lnTo>
                  <a:pt x="3120009" y="2944114"/>
                </a:lnTo>
                <a:lnTo>
                  <a:pt x="3121152" y="2987421"/>
                </a:lnTo>
                <a:lnTo>
                  <a:pt x="3044190" y="3007233"/>
                </a:lnTo>
                <a:lnTo>
                  <a:pt x="2994528" y="3016851"/>
                </a:lnTo>
                <a:lnTo>
                  <a:pt x="2944531" y="3025505"/>
                </a:lnTo>
                <a:lnTo>
                  <a:pt x="2894208" y="3033184"/>
                </a:lnTo>
                <a:lnTo>
                  <a:pt x="2843568" y="3039877"/>
                </a:lnTo>
                <a:lnTo>
                  <a:pt x="2792618" y="3045571"/>
                </a:lnTo>
                <a:lnTo>
                  <a:pt x="2741368" y="3050255"/>
                </a:lnTo>
                <a:lnTo>
                  <a:pt x="2689824" y="3053918"/>
                </a:lnTo>
                <a:lnTo>
                  <a:pt x="2637997" y="3056549"/>
                </a:lnTo>
                <a:lnTo>
                  <a:pt x="2585893" y="3058136"/>
                </a:lnTo>
                <a:lnTo>
                  <a:pt x="2533523" y="3058668"/>
                </a:lnTo>
                <a:lnTo>
                  <a:pt x="2485382" y="3058219"/>
                </a:lnTo>
                <a:lnTo>
                  <a:pt x="2437459" y="3056880"/>
                </a:lnTo>
                <a:lnTo>
                  <a:pt x="2389762" y="3054657"/>
                </a:lnTo>
                <a:lnTo>
                  <a:pt x="2342299" y="3051559"/>
                </a:lnTo>
                <a:lnTo>
                  <a:pt x="2295077" y="3047594"/>
                </a:lnTo>
                <a:lnTo>
                  <a:pt x="2248105" y="3042769"/>
                </a:lnTo>
                <a:lnTo>
                  <a:pt x="2201390" y="3037092"/>
                </a:lnTo>
                <a:lnTo>
                  <a:pt x="2154941" y="3030572"/>
                </a:lnTo>
                <a:lnTo>
                  <a:pt x="2108765" y="3023216"/>
                </a:lnTo>
                <a:lnTo>
                  <a:pt x="2062870" y="3015032"/>
                </a:lnTo>
                <a:lnTo>
                  <a:pt x="2017264" y="3006028"/>
                </a:lnTo>
                <a:lnTo>
                  <a:pt x="1971955" y="2996212"/>
                </a:lnTo>
                <a:lnTo>
                  <a:pt x="1926951" y="2985592"/>
                </a:lnTo>
                <a:lnTo>
                  <a:pt x="1882261" y="2974176"/>
                </a:lnTo>
                <a:lnTo>
                  <a:pt x="1837891" y="2961972"/>
                </a:lnTo>
                <a:lnTo>
                  <a:pt x="1793849" y="2948988"/>
                </a:lnTo>
                <a:lnTo>
                  <a:pt x="1750145" y="2935231"/>
                </a:lnTo>
                <a:lnTo>
                  <a:pt x="1706785" y="2920709"/>
                </a:lnTo>
                <a:lnTo>
                  <a:pt x="1663777" y="2905432"/>
                </a:lnTo>
                <a:lnTo>
                  <a:pt x="1621130" y="2889405"/>
                </a:lnTo>
                <a:lnTo>
                  <a:pt x="1578852" y="2872638"/>
                </a:lnTo>
                <a:lnTo>
                  <a:pt x="1536949" y="2855138"/>
                </a:lnTo>
                <a:lnTo>
                  <a:pt x="1495431" y="2836913"/>
                </a:lnTo>
                <a:lnTo>
                  <a:pt x="1454305" y="2817971"/>
                </a:lnTo>
                <a:lnTo>
                  <a:pt x="1413579" y="2798320"/>
                </a:lnTo>
                <a:lnTo>
                  <a:pt x="1373261" y="2777968"/>
                </a:lnTo>
                <a:lnTo>
                  <a:pt x="1333359" y="2756923"/>
                </a:lnTo>
                <a:lnTo>
                  <a:pt x="1293881" y="2735193"/>
                </a:lnTo>
                <a:lnTo>
                  <a:pt x="1254835" y="2712785"/>
                </a:lnTo>
                <a:lnTo>
                  <a:pt x="1216228" y="2689708"/>
                </a:lnTo>
                <a:lnTo>
                  <a:pt x="1178069" y="2665970"/>
                </a:lnTo>
                <a:lnTo>
                  <a:pt x="1140365" y="2641578"/>
                </a:lnTo>
                <a:lnTo>
                  <a:pt x="1103125" y="2616540"/>
                </a:lnTo>
                <a:lnTo>
                  <a:pt x="1066356" y="2590864"/>
                </a:lnTo>
                <a:lnTo>
                  <a:pt x="1030067" y="2564559"/>
                </a:lnTo>
                <a:lnTo>
                  <a:pt x="994264" y="2537632"/>
                </a:lnTo>
                <a:lnTo>
                  <a:pt x="958957" y="2510090"/>
                </a:lnTo>
                <a:lnTo>
                  <a:pt x="924153" y="2481943"/>
                </a:lnTo>
                <a:lnTo>
                  <a:pt x="889860" y="2453198"/>
                </a:lnTo>
                <a:lnTo>
                  <a:pt x="856085" y="2423862"/>
                </a:lnTo>
                <a:lnTo>
                  <a:pt x="822838" y="2393944"/>
                </a:lnTo>
                <a:lnTo>
                  <a:pt x="790125" y="2363452"/>
                </a:lnTo>
                <a:lnTo>
                  <a:pt x="757955" y="2332393"/>
                </a:lnTo>
                <a:lnTo>
                  <a:pt x="726336" y="2300776"/>
                </a:lnTo>
                <a:lnTo>
                  <a:pt x="695275" y="2268608"/>
                </a:lnTo>
                <a:lnTo>
                  <a:pt x="664781" y="2235898"/>
                </a:lnTo>
                <a:lnTo>
                  <a:pt x="634861" y="2202653"/>
                </a:lnTo>
                <a:lnTo>
                  <a:pt x="605523" y="2168881"/>
                </a:lnTo>
                <a:lnTo>
                  <a:pt x="576775" y="2134590"/>
                </a:lnTo>
                <a:lnTo>
                  <a:pt x="548626" y="2099788"/>
                </a:lnTo>
                <a:lnTo>
                  <a:pt x="521083" y="2064483"/>
                </a:lnTo>
                <a:lnTo>
                  <a:pt x="494153" y="2028682"/>
                </a:lnTo>
                <a:lnTo>
                  <a:pt x="467846" y="1992395"/>
                </a:lnTo>
                <a:lnTo>
                  <a:pt x="442168" y="1955628"/>
                </a:lnTo>
                <a:lnTo>
                  <a:pt x="417128" y="1918390"/>
                </a:lnTo>
                <a:lnTo>
                  <a:pt x="392734" y="1880688"/>
                </a:lnTo>
                <a:lnTo>
                  <a:pt x="368994" y="1842531"/>
                </a:lnTo>
                <a:lnTo>
                  <a:pt x="345915" y="1803926"/>
                </a:lnTo>
                <a:lnTo>
                  <a:pt x="323505" y="1764882"/>
                </a:lnTo>
                <a:lnTo>
                  <a:pt x="301773" y="1725405"/>
                </a:lnTo>
                <a:lnTo>
                  <a:pt x="280726" y="1685505"/>
                </a:lnTo>
                <a:lnTo>
                  <a:pt x="260372" y="1645189"/>
                </a:lnTo>
                <a:lnTo>
                  <a:pt x="240719" y="1604465"/>
                </a:lnTo>
                <a:lnTo>
                  <a:pt x="221776" y="1563341"/>
                </a:lnTo>
                <a:lnTo>
                  <a:pt x="203549" y="1521824"/>
                </a:lnTo>
                <a:lnTo>
                  <a:pt x="186048" y="1479924"/>
                </a:lnTo>
                <a:lnTo>
                  <a:pt x="169279" y="1437647"/>
                </a:lnTo>
                <a:lnTo>
                  <a:pt x="153251" y="1395001"/>
                </a:lnTo>
                <a:lnTo>
                  <a:pt x="137972" y="1351995"/>
                </a:lnTo>
                <a:lnTo>
                  <a:pt x="123449" y="1308637"/>
                </a:lnTo>
                <a:lnTo>
                  <a:pt x="109691" y="1264933"/>
                </a:lnTo>
                <a:lnTo>
                  <a:pt x="96705" y="1220893"/>
                </a:lnTo>
                <a:lnTo>
                  <a:pt x="84499" y="1176525"/>
                </a:lnTo>
                <a:lnTo>
                  <a:pt x="73082" y="1131835"/>
                </a:lnTo>
                <a:lnTo>
                  <a:pt x="62461" y="1086832"/>
                </a:lnTo>
                <a:lnTo>
                  <a:pt x="52645" y="1041525"/>
                </a:lnTo>
                <a:lnTo>
                  <a:pt x="43640" y="995920"/>
                </a:lnTo>
                <a:lnTo>
                  <a:pt x="35455" y="950026"/>
                </a:lnTo>
                <a:lnTo>
                  <a:pt x="28098" y="903850"/>
                </a:lnTo>
                <a:lnTo>
                  <a:pt x="21577" y="857402"/>
                </a:lnTo>
                <a:lnTo>
                  <a:pt x="15900" y="810687"/>
                </a:lnTo>
                <a:lnTo>
                  <a:pt x="11075" y="763716"/>
                </a:lnTo>
                <a:lnTo>
                  <a:pt x="7109" y="716494"/>
                </a:lnTo>
                <a:lnTo>
                  <a:pt x="4010" y="669031"/>
                </a:lnTo>
                <a:lnTo>
                  <a:pt x="1787" y="621335"/>
                </a:lnTo>
                <a:lnTo>
                  <a:pt x="448" y="573412"/>
                </a:lnTo>
                <a:lnTo>
                  <a:pt x="0" y="525272"/>
                </a:lnTo>
                <a:lnTo>
                  <a:pt x="531" y="472932"/>
                </a:lnTo>
                <a:lnTo>
                  <a:pt x="2118" y="420847"/>
                </a:lnTo>
                <a:lnTo>
                  <a:pt x="4749" y="369029"/>
                </a:lnTo>
                <a:lnTo>
                  <a:pt x="8412" y="317489"/>
                </a:lnTo>
                <a:lnTo>
                  <a:pt x="13096" y="266239"/>
                </a:lnTo>
                <a:lnTo>
                  <a:pt x="18790" y="215290"/>
                </a:lnTo>
                <a:lnTo>
                  <a:pt x="25483" y="164653"/>
                </a:lnTo>
                <a:lnTo>
                  <a:pt x="33162" y="114340"/>
                </a:lnTo>
                <a:lnTo>
                  <a:pt x="41816" y="64362"/>
                </a:lnTo>
                <a:lnTo>
                  <a:pt x="51435" y="14732"/>
                </a:lnTo>
                <a:lnTo>
                  <a:pt x="55245" y="0"/>
                </a:lnTo>
                <a:close/>
              </a:path>
            </a:pathLst>
          </a:custGeom>
          <a:ln w="883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6"/>
          <p:cNvSpPr/>
          <p:nvPr/>
        </p:nvSpPr>
        <p:spPr>
          <a:xfrm>
            <a:off x="3881119" y="1826767"/>
            <a:ext cx="2363216" cy="2344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7"/>
          <p:cNvSpPr/>
          <p:nvPr/>
        </p:nvSpPr>
        <p:spPr>
          <a:xfrm>
            <a:off x="4027424" y="1973072"/>
            <a:ext cx="2056553" cy="2038350"/>
          </a:xfrm>
          <a:custGeom>
            <a:avLst/>
            <a:gdLst/>
            <a:ahLst/>
            <a:cxnLst/>
            <a:rect l="l" t="t" r="r" b="b"/>
            <a:pathLst>
              <a:path w="3084829" h="3057525">
                <a:moveTo>
                  <a:pt x="3029585" y="0"/>
                </a:moveTo>
                <a:lnTo>
                  <a:pt x="2943733" y="2159"/>
                </a:lnTo>
                <a:lnTo>
                  <a:pt x="2895211" y="4995"/>
                </a:lnTo>
                <a:lnTo>
                  <a:pt x="2846893" y="8570"/>
                </a:lnTo>
                <a:lnTo>
                  <a:pt x="2798782" y="12879"/>
                </a:lnTo>
                <a:lnTo>
                  <a:pt x="2750884" y="17916"/>
                </a:lnTo>
                <a:lnTo>
                  <a:pt x="2703205" y="23676"/>
                </a:lnTo>
                <a:lnTo>
                  <a:pt x="2655751" y="30152"/>
                </a:lnTo>
                <a:lnTo>
                  <a:pt x="2608528" y="37340"/>
                </a:lnTo>
                <a:lnTo>
                  <a:pt x="2561540" y="45233"/>
                </a:lnTo>
                <a:lnTo>
                  <a:pt x="2514793" y="53826"/>
                </a:lnTo>
                <a:lnTo>
                  <a:pt x="2468294" y="63114"/>
                </a:lnTo>
                <a:lnTo>
                  <a:pt x="2422047" y="73090"/>
                </a:lnTo>
                <a:lnTo>
                  <a:pt x="2376058" y="83750"/>
                </a:lnTo>
                <a:lnTo>
                  <a:pt x="2330333" y="95087"/>
                </a:lnTo>
                <a:lnTo>
                  <a:pt x="2284877" y="107096"/>
                </a:lnTo>
                <a:lnTo>
                  <a:pt x="2239697" y="119772"/>
                </a:lnTo>
                <a:lnTo>
                  <a:pt x="2194797" y="133109"/>
                </a:lnTo>
                <a:lnTo>
                  <a:pt x="2150183" y="147101"/>
                </a:lnTo>
                <a:lnTo>
                  <a:pt x="2105861" y="161743"/>
                </a:lnTo>
                <a:lnTo>
                  <a:pt x="2061836" y="177028"/>
                </a:lnTo>
                <a:lnTo>
                  <a:pt x="2018115" y="192953"/>
                </a:lnTo>
                <a:lnTo>
                  <a:pt x="1974702" y="209510"/>
                </a:lnTo>
                <a:lnTo>
                  <a:pt x="1931603" y="226694"/>
                </a:lnTo>
                <a:lnTo>
                  <a:pt x="1888824" y="244500"/>
                </a:lnTo>
                <a:lnTo>
                  <a:pt x="1846370" y="262922"/>
                </a:lnTo>
                <a:lnTo>
                  <a:pt x="1804248" y="281955"/>
                </a:lnTo>
                <a:lnTo>
                  <a:pt x="1762462" y="301593"/>
                </a:lnTo>
                <a:lnTo>
                  <a:pt x="1721018" y="321830"/>
                </a:lnTo>
                <a:lnTo>
                  <a:pt x="1679922" y="342661"/>
                </a:lnTo>
                <a:lnTo>
                  <a:pt x="1639179" y="364080"/>
                </a:lnTo>
                <a:lnTo>
                  <a:pt x="1598795" y="386081"/>
                </a:lnTo>
                <a:lnTo>
                  <a:pt x="1558776" y="408659"/>
                </a:lnTo>
                <a:lnTo>
                  <a:pt x="1519127" y="431809"/>
                </a:lnTo>
                <a:lnTo>
                  <a:pt x="1479854" y="455525"/>
                </a:lnTo>
                <a:lnTo>
                  <a:pt x="1440963" y="479800"/>
                </a:lnTo>
                <a:lnTo>
                  <a:pt x="1402458" y="504630"/>
                </a:lnTo>
                <a:lnTo>
                  <a:pt x="1364346" y="530010"/>
                </a:lnTo>
                <a:lnTo>
                  <a:pt x="1326632" y="555932"/>
                </a:lnTo>
                <a:lnTo>
                  <a:pt x="1289322" y="582393"/>
                </a:lnTo>
                <a:lnTo>
                  <a:pt x="1252421" y="609385"/>
                </a:lnTo>
                <a:lnTo>
                  <a:pt x="1215935" y="636904"/>
                </a:lnTo>
                <a:lnTo>
                  <a:pt x="1179870" y="664945"/>
                </a:lnTo>
                <a:lnTo>
                  <a:pt x="1144231" y="693500"/>
                </a:lnTo>
                <a:lnTo>
                  <a:pt x="1109023" y="722566"/>
                </a:lnTo>
                <a:lnTo>
                  <a:pt x="1074253" y="752135"/>
                </a:lnTo>
                <a:lnTo>
                  <a:pt x="1039926" y="782204"/>
                </a:lnTo>
                <a:lnTo>
                  <a:pt x="1006048" y="812765"/>
                </a:lnTo>
                <a:lnTo>
                  <a:pt x="972624" y="843814"/>
                </a:lnTo>
                <a:lnTo>
                  <a:pt x="939660" y="875344"/>
                </a:lnTo>
                <a:lnTo>
                  <a:pt x="907161" y="907351"/>
                </a:lnTo>
                <a:lnTo>
                  <a:pt x="875132" y="939828"/>
                </a:lnTo>
                <a:lnTo>
                  <a:pt x="843581" y="972771"/>
                </a:lnTo>
                <a:lnTo>
                  <a:pt x="812512" y="1006173"/>
                </a:lnTo>
                <a:lnTo>
                  <a:pt x="781930" y="1040029"/>
                </a:lnTo>
                <a:lnTo>
                  <a:pt x="751842" y="1074333"/>
                </a:lnTo>
                <a:lnTo>
                  <a:pt x="722253" y="1109080"/>
                </a:lnTo>
                <a:lnTo>
                  <a:pt x="693168" y="1144264"/>
                </a:lnTo>
                <a:lnTo>
                  <a:pt x="664594" y="1179879"/>
                </a:lnTo>
                <a:lnTo>
                  <a:pt x="636535" y="1215921"/>
                </a:lnTo>
                <a:lnTo>
                  <a:pt x="608998" y="1252382"/>
                </a:lnTo>
                <a:lnTo>
                  <a:pt x="581987" y="1289259"/>
                </a:lnTo>
                <a:lnTo>
                  <a:pt x="555509" y="1326544"/>
                </a:lnTo>
                <a:lnTo>
                  <a:pt x="529570" y="1364233"/>
                </a:lnTo>
                <a:lnTo>
                  <a:pt x="504174" y="1402320"/>
                </a:lnTo>
                <a:lnTo>
                  <a:pt x="479327" y="1440799"/>
                </a:lnTo>
                <a:lnTo>
                  <a:pt x="455036" y="1479665"/>
                </a:lnTo>
                <a:lnTo>
                  <a:pt x="431305" y="1518913"/>
                </a:lnTo>
                <a:lnTo>
                  <a:pt x="408140" y="1558535"/>
                </a:lnTo>
                <a:lnTo>
                  <a:pt x="385547" y="1598528"/>
                </a:lnTo>
                <a:lnTo>
                  <a:pt x="363531" y="1638885"/>
                </a:lnTo>
                <a:lnTo>
                  <a:pt x="342099" y="1679601"/>
                </a:lnTo>
                <a:lnTo>
                  <a:pt x="321254" y="1720670"/>
                </a:lnTo>
                <a:lnTo>
                  <a:pt x="301004" y="1762086"/>
                </a:lnTo>
                <a:lnTo>
                  <a:pt x="281354" y="1803845"/>
                </a:lnTo>
                <a:lnTo>
                  <a:pt x="262309" y="1845940"/>
                </a:lnTo>
                <a:lnTo>
                  <a:pt x="243875" y="1888365"/>
                </a:lnTo>
                <a:lnTo>
                  <a:pt x="226058" y="1931116"/>
                </a:lnTo>
                <a:lnTo>
                  <a:pt x="208863" y="1974187"/>
                </a:lnTo>
                <a:lnTo>
                  <a:pt x="192295" y="2017571"/>
                </a:lnTo>
                <a:lnTo>
                  <a:pt x="176361" y="2061264"/>
                </a:lnTo>
                <a:lnTo>
                  <a:pt x="161066" y="2105260"/>
                </a:lnTo>
                <a:lnTo>
                  <a:pt x="146415" y="2149553"/>
                </a:lnTo>
                <a:lnTo>
                  <a:pt x="132415" y="2194138"/>
                </a:lnTo>
                <a:lnTo>
                  <a:pt x="119070" y="2239009"/>
                </a:lnTo>
                <a:lnTo>
                  <a:pt x="106387" y="2284160"/>
                </a:lnTo>
                <a:lnTo>
                  <a:pt x="94370" y="2329586"/>
                </a:lnTo>
                <a:lnTo>
                  <a:pt x="83026" y="2375281"/>
                </a:lnTo>
                <a:lnTo>
                  <a:pt x="72361" y="2421240"/>
                </a:lnTo>
                <a:lnTo>
                  <a:pt x="62379" y="2467457"/>
                </a:lnTo>
                <a:lnTo>
                  <a:pt x="53086" y="2513926"/>
                </a:lnTo>
                <a:lnTo>
                  <a:pt x="44488" y="2560643"/>
                </a:lnTo>
                <a:lnTo>
                  <a:pt x="36591" y="2607600"/>
                </a:lnTo>
                <a:lnTo>
                  <a:pt x="29400" y="2654793"/>
                </a:lnTo>
                <a:lnTo>
                  <a:pt x="22921" y="2702217"/>
                </a:lnTo>
                <a:lnTo>
                  <a:pt x="17159" y="2749865"/>
                </a:lnTo>
                <a:lnTo>
                  <a:pt x="12120" y="2797732"/>
                </a:lnTo>
                <a:lnTo>
                  <a:pt x="7809" y="2845812"/>
                </a:lnTo>
                <a:lnTo>
                  <a:pt x="4233" y="2894100"/>
                </a:lnTo>
                <a:lnTo>
                  <a:pt x="1397" y="2942590"/>
                </a:lnTo>
                <a:lnTo>
                  <a:pt x="0" y="2995676"/>
                </a:lnTo>
                <a:lnTo>
                  <a:pt x="39115" y="3005709"/>
                </a:lnTo>
                <a:lnTo>
                  <a:pt x="88784" y="3015327"/>
                </a:lnTo>
                <a:lnTo>
                  <a:pt x="138799" y="3023981"/>
                </a:lnTo>
                <a:lnTo>
                  <a:pt x="189148" y="3031660"/>
                </a:lnTo>
                <a:lnTo>
                  <a:pt x="239818" y="3038353"/>
                </a:lnTo>
                <a:lnTo>
                  <a:pt x="290798" y="3044047"/>
                </a:lnTo>
                <a:lnTo>
                  <a:pt x="342075" y="3048731"/>
                </a:lnTo>
                <a:lnTo>
                  <a:pt x="393636" y="3052394"/>
                </a:lnTo>
                <a:lnTo>
                  <a:pt x="445471" y="3055025"/>
                </a:lnTo>
                <a:lnTo>
                  <a:pt x="497566" y="3056612"/>
                </a:lnTo>
                <a:lnTo>
                  <a:pt x="549910" y="3057144"/>
                </a:lnTo>
                <a:lnTo>
                  <a:pt x="598076" y="3056695"/>
                </a:lnTo>
                <a:lnTo>
                  <a:pt x="646025" y="3055356"/>
                </a:lnTo>
                <a:lnTo>
                  <a:pt x="693747" y="3053134"/>
                </a:lnTo>
                <a:lnTo>
                  <a:pt x="741236" y="3050037"/>
                </a:lnTo>
                <a:lnTo>
                  <a:pt x="788483" y="3046072"/>
                </a:lnTo>
                <a:lnTo>
                  <a:pt x="835479" y="3041248"/>
                </a:lnTo>
                <a:lnTo>
                  <a:pt x="882218" y="3035573"/>
                </a:lnTo>
                <a:lnTo>
                  <a:pt x="928692" y="3029054"/>
                </a:lnTo>
                <a:lnTo>
                  <a:pt x="974892" y="3021699"/>
                </a:lnTo>
                <a:lnTo>
                  <a:pt x="1020810" y="3013517"/>
                </a:lnTo>
                <a:lnTo>
                  <a:pt x="1066439" y="3004516"/>
                </a:lnTo>
                <a:lnTo>
                  <a:pt x="1111770" y="2994702"/>
                </a:lnTo>
                <a:lnTo>
                  <a:pt x="1156797" y="2984085"/>
                </a:lnTo>
                <a:lnTo>
                  <a:pt x="1201510" y="2972671"/>
                </a:lnTo>
                <a:lnTo>
                  <a:pt x="1245902" y="2960470"/>
                </a:lnTo>
                <a:lnTo>
                  <a:pt x="1289964" y="2947488"/>
                </a:lnTo>
                <a:lnTo>
                  <a:pt x="1333690" y="2933734"/>
                </a:lnTo>
                <a:lnTo>
                  <a:pt x="1377071" y="2919216"/>
                </a:lnTo>
                <a:lnTo>
                  <a:pt x="1420099" y="2903941"/>
                </a:lnTo>
                <a:lnTo>
                  <a:pt x="1462767" y="2887918"/>
                </a:lnTo>
                <a:lnTo>
                  <a:pt x="1505065" y="2871155"/>
                </a:lnTo>
                <a:lnTo>
                  <a:pt x="1546988" y="2853658"/>
                </a:lnTo>
                <a:lnTo>
                  <a:pt x="1588525" y="2835438"/>
                </a:lnTo>
                <a:lnTo>
                  <a:pt x="1629670" y="2816500"/>
                </a:lnTo>
                <a:lnTo>
                  <a:pt x="1670415" y="2796853"/>
                </a:lnTo>
                <a:lnTo>
                  <a:pt x="1710752" y="2776506"/>
                </a:lnTo>
                <a:lnTo>
                  <a:pt x="1750672" y="2755465"/>
                </a:lnTo>
                <a:lnTo>
                  <a:pt x="1790168" y="2733739"/>
                </a:lnTo>
                <a:lnTo>
                  <a:pt x="1829232" y="2711337"/>
                </a:lnTo>
                <a:lnTo>
                  <a:pt x="1867856" y="2688264"/>
                </a:lnTo>
                <a:lnTo>
                  <a:pt x="1906033" y="2664531"/>
                </a:lnTo>
                <a:lnTo>
                  <a:pt x="1943753" y="2640144"/>
                </a:lnTo>
                <a:lnTo>
                  <a:pt x="1981010" y="2615111"/>
                </a:lnTo>
                <a:lnTo>
                  <a:pt x="2017795" y="2589441"/>
                </a:lnTo>
                <a:lnTo>
                  <a:pt x="2054100" y="2563142"/>
                </a:lnTo>
                <a:lnTo>
                  <a:pt x="2089918" y="2536220"/>
                </a:lnTo>
                <a:lnTo>
                  <a:pt x="2125240" y="2508685"/>
                </a:lnTo>
                <a:lnTo>
                  <a:pt x="2160060" y="2480543"/>
                </a:lnTo>
                <a:lnTo>
                  <a:pt x="2194367" y="2451804"/>
                </a:lnTo>
                <a:lnTo>
                  <a:pt x="2228156" y="2422475"/>
                </a:lnTo>
                <a:lnTo>
                  <a:pt x="2261417" y="2392563"/>
                </a:lnTo>
                <a:lnTo>
                  <a:pt x="2294144" y="2362077"/>
                </a:lnTo>
                <a:lnTo>
                  <a:pt x="2326327" y="2331025"/>
                </a:lnTo>
                <a:lnTo>
                  <a:pt x="2357960" y="2299414"/>
                </a:lnTo>
                <a:lnTo>
                  <a:pt x="2389033" y="2267253"/>
                </a:lnTo>
                <a:lnTo>
                  <a:pt x="2419540" y="2234549"/>
                </a:lnTo>
                <a:lnTo>
                  <a:pt x="2449473" y="2201311"/>
                </a:lnTo>
                <a:lnTo>
                  <a:pt x="2478822" y="2167546"/>
                </a:lnTo>
                <a:lnTo>
                  <a:pt x="2507582" y="2133262"/>
                </a:lnTo>
                <a:lnTo>
                  <a:pt x="2535742" y="2098467"/>
                </a:lnTo>
                <a:lnTo>
                  <a:pt x="2563297" y="2063169"/>
                </a:lnTo>
                <a:lnTo>
                  <a:pt x="2590237" y="2027376"/>
                </a:lnTo>
                <a:lnTo>
                  <a:pt x="2616555" y="1991096"/>
                </a:lnTo>
                <a:lnTo>
                  <a:pt x="2642242" y="1954337"/>
                </a:lnTo>
                <a:lnTo>
                  <a:pt x="2667292" y="1917106"/>
                </a:lnTo>
                <a:lnTo>
                  <a:pt x="2691696" y="1879412"/>
                </a:lnTo>
                <a:lnTo>
                  <a:pt x="2715445" y="1841263"/>
                </a:lnTo>
                <a:lnTo>
                  <a:pt x="2738533" y="1802666"/>
                </a:lnTo>
                <a:lnTo>
                  <a:pt x="2760952" y="1763629"/>
                </a:lnTo>
                <a:lnTo>
                  <a:pt x="2782692" y="1724161"/>
                </a:lnTo>
                <a:lnTo>
                  <a:pt x="2803747" y="1684268"/>
                </a:lnTo>
                <a:lnTo>
                  <a:pt x="2824109" y="1643960"/>
                </a:lnTo>
                <a:lnTo>
                  <a:pt x="2843769" y="1603244"/>
                </a:lnTo>
                <a:lnTo>
                  <a:pt x="2862719" y="1562128"/>
                </a:lnTo>
                <a:lnTo>
                  <a:pt x="2880952" y="1520620"/>
                </a:lnTo>
                <a:lnTo>
                  <a:pt x="2898461" y="1478727"/>
                </a:lnTo>
                <a:lnTo>
                  <a:pt x="2915236" y="1436458"/>
                </a:lnTo>
                <a:lnTo>
                  <a:pt x="2931270" y="1393821"/>
                </a:lnTo>
                <a:lnTo>
                  <a:pt x="2946554" y="1350824"/>
                </a:lnTo>
                <a:lnTo>
                  <a:pt x="2961083" y="1307474"/>
                </a:lnTo>
                <a:lnTo>
                  <a:pt x="2974846" y="1263779"/>
                </a:lnTo>
                <a:lnTo>
                  <a:pt x="2987836" y="1219747"/>
                </a:lnTo>
                <a:lnTo>
                  <a:pt x="3000046" y="1175387"/>
                </a:lnTo>
                <a:lnTo>
                  <a:pt x="3011467" y="1130706"/>
                </a:lnTo>
                <a:lnTo>
                  <a:pt x="3022092" y="1085712"/>
                </a:lnTo>
                <a:lnTo>
                  <a:pt x="3031988" y="1040029"/>
                </a:lnTo>
                <a:lnTo>
                  <a:pt x="3040920" y="994817"/>
                </a:lnTo>
                <a:lnTo>
                  <a:pt x="3049108" y="948931"/>
                </a:lnTo>
                <a:lnTo>
                  <a:pt x="3056467" y="902764"/>
                </a:lnTo>
                <a:lnTo>
                  <a:pt x="3062990" y="856324"/>
                </a:lnTo>
                <a:lnTo>
                  <a:pt x="3068669" y="809619"/>
                </a:lnTo>
                <a:lnTo>
                  <a:pt x="3073497" y="762656"/>
                </a:lnTo>
                <a:lnTo>
                  <a:pt x="3077464" y="715443"/>
                </a:lnTo>
                <a:lnTo>
                  <a:pt x="3080563" y="667989"/>
                </a:lnTo>
                <a:lnTo>
                  <a:pt x="3082787" y="620301"/>
                </a:lnTo>
                <a:lnTo>
                  <a:pt x="3084127" y="572387"/>
                </a:lnTo>
                <a:lnTo>
                  <a:pt x="3084575" y="524256"/>
                </a:lnTo>
                <a:lnTo>
                  <a:pt x="3084044" y="471919"/>
                </a:lnTo>
                <a:lnTo>
                  <a:pt x="3082457" y="419843"/>
                </a:lnTo>
                <a:lnTo>
                  <a:pt x="3079826" y="368037"/>
                </a:lnTo>
                <a:lnTo>
                  <a:pt x="3076163" y="316510"/>
                </a:lnTo>
                <a:lnTo>
                  <a:pt x="3071479" y="265271"/>
                </a:lnTo>
                <a:lnTo>
                  <a:pt x="3065785" y="214329"/>
                </a:lnTo>
                <a:lnTo>
                  <a:pt x="3059092" y="163693"/>
                </a:lnTo>
                <a:lnTo>
                  <a:pt x="3051413" y="113373"/>
                </a:lnTo>
                <a:lnTo>
                  <a:pt x="3042708" y="63114"/>
                </a:lnTo>
                <a:lnTo>
                  <a:pt x="3033141" y="13716"/>
                </a:lnTo>
                <a:lnTo>
                  <a:pt x="3029585" y="0"/>
                </a:lnTo>
                <a:close/>
              </a:path>
            </a:pathLst>
          </a:custGeom>
          <a:solidFill>
            <a:srgbClr val="37749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/>
          <p:cNvSpPr/>
          <p:nvPr/>
        </p:nvSpPr>
        <p:spPr>
          <a:xfrm>
            <a:off x="4027424" y="1973072"/>
            <a:ext cx="2056553" cy="2038350"/>
          </a:xfrm>
          <a:custGeom>
            <a:avLst/>
            <a:gdLst/>
            <a:ahLst/>
            <a:cxnLst/>
            <a:rect l="l" t="t" r="r" b="b"/>
            <a:pathLst>
              <a:path w="3084829" h="3057525">
                <a:moveTo>
                  <a:pt x="3029585" y="0"/>
                </a:moveTo>
                <a:lnTo>
                  <a:pt x="3042759" y="63377"/>
                </a:lnTo>
                <a:lnTo>
                  <a:pt x="3051413" y="113373"/>
                </a:lnTo>
                <a:lnTo>
                  <a:pt x="3059092" y="163693"/>
                </a:lnTo>
                <a:lnTo>
                  <a:pt x="3065785" y="214329"/>
                </a:lnTo>
                <a:lnTo>
                  <a:pt x="3071479" y="265271"/>
                </a:lnTo>
                <a:lnTo>
                  <a:pt x="3076163" y="316510"/>
                </a:lnTo>
                <a:lnTo>
                  <a:pt x="3079826" y="368037"/>
                </a:lnTo>
                <a:lnTo>
                  <a:pt x="3082457" y="419843"/>
                </a:lnTo>
                <a:lnTo>
                  <a:pt x="3084044" y="471919"/>
                </a:lnTo>
                <a:lnTo>
                  <a:pt x="3084575" y="524256"/>
                </a:lnTo>
                <a:lnTo>
                  <a:pt x="3084127" y="572387"/>
                </a:lnTo>
                <a:lnTo>
                  <a:pt x="3082787" y="620301"/>
                </a:lnTo>
                <a:lnTo>
                  <a:pt x="3080563" y="667989"/>
                </a:lnTo>
                <a:lnTo>
                  <a:pt x="3077464" y="715443"/>
                </a:lnTo>
                <a:lnTo>
                  <a:pt x="3073497" y="762656"/>
                </a:lnTo>
                <a:lnTo>
                  <a:pt x="3068669" y="809619"/>
                </a:lnTo>
                <a:lnTo>
                  <a:pt x="3062990" y="856324"/>
                </a:lnTo>
                <a:lnTo>
                  <a:pt x="3056467" y="902764"/>
                </a:lnTo>
                <a:lnTo>
                  <a:pt x="3049108" y="948931"/>
                </a:lnTo>
                <a:lnTo>
                  <a:pt x="3040920" y="994817"/>
                </a:lnTo>
                <a:lnTo>
                  <a:pt x="3031912" y="1040413"/>
                </a:lnTo>
                <a:lnTo>
                  <a:pt x="3022092" y="1085712"/>
                </a:lnTo>
                <a:lnTo>
                  <a:pt x="3011467" y="1130706"/>
                </a:lnTo>
                <a:lnTo>
                  <a:pt x="3000046" y="1175387"/>
                </a:lnTo>
                <a:lnTo>
                  <a:pt x="2987836" y="1219747"/>
                </a:lnTo>
                <a:lnTo>
                  <a:pt x="2974846" y="1263779"/>
                </a:lnTo>
                <a:lnTo>
                  <a:pt x="2961083" y="1307474"/>
                </a:lnTo>
                <a:lnTo>
                  <a:pt x="2946554" y="1350824"/>
                </a:lnTo>
                <a:lnTo>
                  <a:pt x="2931270" y="1393821"/>
                </a:lnTo>
                <a:lnTo>
                  <a:pt x="2915236" y="1436458"/>
                </a:lnTo>
                <a:lnTo>
                  <a:pt x="2898461" y="1478727"/>
                </a:lnTo>
                <a:lnTo>
                  <a:pt x="2880952" y="1520620"/>
                </a:lnTo>
                <a:lnTo>
                  <a:pt x="2862719" y="1562128"/>
                </a:lnTo>
                <a:lnTo>
                  <a:pt x="2843769" y="1603244"/>
                </a:lnTo>
                <a:lnTo>
                  <a:pt x="2824109" y="1643960"/>
                </a:lnTo>
                <a:lnTo>
                  <a:pt x="2803747" y="1684268"/>
                </a:lnTo>
                <a:lnTo>
                  <a:pt x="2782692" y="1724161"/>
                </a:lnTo>
                <a:lnTo>
                  <a:pt x="2760952" y="1763629"/>
                </a:lnTo>
                <a:lnTo>
                  <a:pt x="2738533" y="1802666"/>
                </a:lnTo>
                <a:lnTo>
                  <a:pt x="2715445" y="1841263"/>
                </a:lnTo>
                <a:lnTo>
                  <a:pt x="2691696" y="1879412"/>
                </a:lnTo>
                <a:lnTo>
                  <a:pt x="2667292" y="1917106"/>
                </a:lnTo>
                <a:lnTo>
                  <a:pt x="2642242" y="1954337"/>
                </a:lnTo>
                <a:lnTo>
                  <a:pt x="2616555" y="1991096"/>
                </a:lnTo>
                <a:lnTo>
                  <a:pt x="2590237" y="2027376"/>
                </a:lnTo>
                <a:lnTo>
                  <a:pt x="2563297" y="2063169"/>
                </a:lnTo>
                <a:lnTo>
                  <a:pt x="2535742" y="2098467"/>
                </a:lnTo>
                <a:lnTo>
                  <a:pt x="2507582" y="2133262"/>
                </a:lnTo>
                <a:lnTo>
                  <a:pt x="2478822" y="2167546"/>
                </a:lnTo>
                <a:lnTo>
                  <a:pt x="2449473" y="2201311"/>
                </a:lnTo>
                <a:lnTo>
                  <a:pt x="2419540" y="2234549"/>
                </a:lnTo>
                <a:lnTo>
                  <a:pt x="2389033" y="2267253"/>
                </a:lnTo>
                <a:lnTo>
                  <a:pt x="2357960" y="2299414"/>
                </a:lnTo>
                <a:lnTo>
                  <a:pt x="2326327" y="2331025"/>
                </a:lnTo>
                <a:lnTo>
                  <a:pt x="2294144" y="2362077"/>
                </a:lnTo>
                <a:lnTo>
                  <a:pt x="2261417" y="2392563"/>
                </a:lnTo>
                <a:lnTo>
                  <a:pt x="2228156" y="2422475"/>
                </a:lnTo>
                <a:lnTo>
                  <a:pt x="2194367" y="2451804"/>
                </a:lnTo>
                <a:lnTo>
                  <a:pt x="2160060" y="2480543"/>
                </a:lnTo>
                <a:lnTo>
                  <a:pt x="2125240" y="2508685"/>
                </a:lnTo>
                <a:lnTo>
                  <a:pt x="2089918" y="2536220"/>
                </a:lnTo>
                <a:lnTo>
                  <a:pt x="2054100" y="2563142"/>
                </a:lnTo>
                <a:lnTo>
                  <a:pt x="2017795" y="2589441"/>
                </a:lnTo>
                <a:lnTo>
                  <a:pt x="1981010" y="2615111"/>
                </a:lnTo>
                <a:lnTo>
                  <a:pt x="1943753" y="2640144"/>
                </a:lnTo>
                <a:lnTo>
                  <a:pt x="1906033" y="2664531"/>
                </a:lnTo>
                <a:lnTo>
                  <a:pt x="1867856" y="2688264"/>
                </a:lnTo>
                <a:lnTo>
                  <a:pt x="1829232" y="2711337"/>
                </a:lnTo>
                <a:lnTo>
                  <a:pt x="1790168" y="2733739"/>
                </a:lnTo>
                <a:lnTo>
                  <a:pt x="1750672" y="2755465"/>
                </a:lnTo>
                <a:lnTo>
                  <a:pt x="1710752" y="2776506"/>
                </a:lnTo>
                <a:lnTo>
                  <a:pt x="1670415" y="2796853"/>
                </a:lnTo>
                <a:lnTo>
                  <a:pt x="1629670" y="2816500"/>
                </a:lnTo>
                <a:lnTo>
                  <a:pt x="1588525" y="2835438"/>
                </a:lnTo>
                <a:lnTo>
                  <a:pt x="1546988" y="2853658"/>
                </a:lnTo>
                <a:lnTo>
                  <a:pt x="1505065" y="2871155"/>
                </a:lnTo>
                <a:lnTo>
                  <a:pt x="1462767" y="2887918"/>
                </a:lnTo>
                <a:lnTo>
                  <a:pt x="1420099" y="2903941"/>
                </a:lnTo>
                <a:lnTo>
                  <a:pt x="1377071" y="2919216"/>
                </a:lnTo>
                <a:lnTo>
                  <a:pt x="1333690" y="2933734"/>
                </a:lnTo>
                <a:lnTo>
                  <a:pt x="1289964" y="2947488"/>
                </a:lnTo>
                <a:lnTo>
                  <a:pt x="1245902" y="2960470"/>
                </a:lnTo>
                <a:lnTo>
                  <a:pt x="1201510" y="2972671"/>
                </a:lnTo>
                <a:lnTo>
                  <a:pt x="1156797" y="2984085"/>
                </a:lnTo>
                <a:lnTo>
                  <a:pt x="1111770" y="2994702"/>
                </a:lnTo>
                <a:lnTo>
                  <a:pt x="1066439" y="3004516"/>
                </a:lnTo>
                <a:lnTo>
                  <a:pt x="1020810" y="3013517"/>
                </a:lnTo>
                <a:lnTo>
                  <a:pt x="974892" y="3021699"/>
                </a:lnTo>
                <a:lnTo>
                  <a:pt x="928692" y="3029054"/>
                </a:lnTo>
                <a:lnTo>
                  <a:pt x="882218" y="3035573"/>
                </a:lnTo>
                <a:lnTo>
                  <a:pt x="835479" y="3041248"/>
                </a:lnTo>
                <a:lnTo>
                  <a:pt x="788483" y="3046072"/>
                </a:lnTo>
                <a:lnTo>
                  <a:pt x="741236" y="3050037"/>
                </a:lnTo>
                <a:lnTo>
                  <a:pt x="693747" y="3053134"/>
                </a:lnTo>
                <a:lnTo>
                  <a:pt x="646025" y="3055356"/>
                </a:lnTo>
                <a:lnTo>
                  <a:pt x="598076" y="3056695"/>
                </a:lnTo>
                <a:lnTo>
                  <a:pt x="549910" y="3057144"/>
                </a:lnTo>
                <a:lnTo>
                  <a:pt x="497566" y="3056612"/>
                </a:lnTo>
                <a:lnTo>
                  <a:pt x="445471" y="3055025"/>
                </a:lnTo>
                <a:lnTo>
                  <a:pt x="393636" y="3052394"/>
                </a:lnTo>
                <a:lnTo>
                  <a:pt x="342075" y="3048731"/>
                </a:lnTo>
                <a:lnTo>
                  <a:pt x="290798" y="3044047"/>
                </a:lnTo>
                <a:lnTo>
                  <a:pt x="239818" y="3038353"/>
                </a:lnTo>
                <a:lnTo>
                  <a:pt x="189148" y="3031660"/>
                </a:lnTo>
                <a:lnTo>
                  <a:pt x="138799" y="3023981"/>
                </a:lnTo>
                <a:lnTo>
                  <a:pt x="88784" y="3015327"/>
                </a:lnTo>
                <a:lnTo>
                  <a:pt x="39115" y="3005709"/>
                </a:lnTo>
                <a:lnTo>
                  <a:pt x="0" y="2995676"/>
                </a:lnTo>
                <a:lnTo>
                  <a:pt x="1397" y="2942590"/>
                </a:lnTo>
                <a:lnTo>
                  <a:pt x="4233" y="2894100"/>
                </a:lnTo>
                <a:lnTo>
                  <a:pt x="7809" y="2845812"/>
                </a:lnTo>
                <a:lnTo>
                  <a:pt x="12120" y="2797732"/>
                </a:lnTo>
                <a:lnTo>
                  <a:pt x="17159" y="2749865"/>
                </a:lnTo>
                <a:lnTo>
                  <a:pt x="22921" y="2702217"/>
                </a:lnTo>
                <a:lnTo>
                  <a:pt x="29400" y="2654793"/>
                </a:lnTo>
                <a:lnTo>
                  <a:pt x="36591" y="2607600"/>
                </a:lnTo>
                <a:lnTo>
                  <a:pt x="44488" y="2560643"/>
                </a:lnTo>
                <a:lnTo>
                  <a:pt x="53086" y="2513926"/>
                </a:lnTo>
                <a:lnTo>
                  <a:pt x="62379" y="2467457"/>
                </a:lnTo>
                <a:lnTo>
                  <a:pt x="72361" y="2421240"/>
                </a:lnTo>
                <a:lnTo>
                  <a:pt x="83026" y="2375281"/>
                </a:lnTo>
                <a:lnTo>
                  <a:pt x="94370" y="2329586"/>
                </a:lnTo>
                <a:lnTo>
                  <a:pt x="106387" y="2284160"/>
                </a:lnTo>
                <a:lnTo>
                  <a:pt x="119070" y="2239009"/>
                </a:lnTo>
                <a:lnTo>
                  <a:pt x="132415" y="2194138"/>
                </a:lnTo>
                <a:lnTo>
                  <a:pt x="146415" y="2149553"/>
                </a:lnTo>
                <a:lnTo>
                  <a:pt x="161066" y="2105260"/>
                </a:lnTo>
                <a:lnTo>
                  <a:pt x="176361" y="2061264"/>
                </a:lnTo>
                <a:lnTo>
                  <a:pt x="192295" y="2017571"/>
                </a:lnTo>
                <a:lnTo>
                  <a:pt x="208863" y="1974187"/>
                </a:lnTo>
                <a:lnTo>
                  <a:pt x="226058" y="1931116"/>
                </a:lnTo>
                <a:lnTo>
                  <a:pt x="243875" y="1888365"/>
                </a:lnTo>
                <a:lnTo>
                  <a:pt x="262309" y="1845940"/>
                </a:lnTo>
                <a:lnTo>
                  <a:pt x="281354" y="1803845"/>
                </a:lnTo>
                <a:lnTo>
                  <a:pt x="301004" y="1762086"/>
                </a:lnTo>
                <a:lnTo>
                  <a:pt x="321254" y="1720670"/>
                </a:lnTo>
                <a:lnTo>
                  <a:pt x="342099" y="1679601"/>
                </a:lnTo>
                <a:lnTo>
                  <a:pt x="363531" y="1638885"/>
                </a:lnTo>
                <a:lnTo>
                  <a:pt x="385547" y="1598528"/>
                </a:lnTo>
                <a:lnTo>
                  <a:pt x="408140" y="1558535"/>
                </a:lnTo>
                <a:lnTo>
                  <a:pt x="431305" y="1518913"/>
                </a:lnTo>
                <a:lnTo>
                  <a:pt x="455036" y="1479665"/>
                </a:lnTo>
                <a:lnTo>
                  <a:pt x="479327" y="1440799"/>
                </a:lnTo>
                <a:lnTo>
                  <a:pt x="504174" y="1402320"/>
                </a:lnTo>
                <a:lnTo>
                  <a:pt x="529570" y="1364233"/>
                </a:lnTo>
                <a:lnTo>
                  <a:pt x="555509" y="1326544"/>
                </a:lnTo>
                <a:lnTo>
                  <a:pt x="581987" y="1289259"/>
                </a:lnTo>
                <a:lnTo>
                  <a:pt x="608998" y="1252382"/>
                </a:lnTo>
                <a:lnTo>
                  <a:pt x="636535" y="1215921"/>
                </a:lnTo>
                <a:lnTo>
                  <a:pt x="664594" y="1179879"/>
                </a:lnTo>
                <a:lnTo>
                  <a:pt x="693168" y="1144264"/>
                </a:lnTo>
                <a:lnTo>
                  <a:pt x="722253" y="1109080"/>
                </a:lnTo>
                <a:lnTo>
                  <a:pt x="751842" y="1074333"/>
                </a:lnTo>
                <a:lnTo>
                  <a:pt x="781930" y="1040029"/>
                </a:lnTo>
                <a:lnTo>
                  <a:pt x="812512" y="1006173"/>
                </a:lnTo>
                <a:lnTo>
                  <a:pt x="843581" y="972771"/>
                </a:lnTo>
                <a:lnTo>
                  <a:pt x="875132" y="939828"/>
                </a:lnTo>
                <a:lnTo>
                  <a:pt x="907161" y="907351"/>
                </a:lnTo>
                <a:lnTo>
                  <a:pt x="939660" y="875344"/>
                </a:lnTo>
                <a:lnTo>
                  <a:pt x="972624" y="843814"/>
                </a:lnTo>
                <a:lnTo>
                  <a:pt x="1006048" y="812765"/>
                </a:lnTo>
                <a:lnTo>
                  <a:pt x="1039926" y="782204"/>
                </a:lnTo>
                <a:lnTo>
                  <a:pt x="1074253" y="752135"/>
                </a:lnTo>
                <a:lnTo>
                  <a:pt x="1109023" y="722566"/>
                </a:lnTo>
                <a:lnTo>
                  <a:pt x="1144231" y="693500"/>
                </a:lnTo>
                <a:lnTo>
                  <a:pt x="1179870" y="664945"/>
                </a:lnTo>
                <a:lnTo>
                  <a:pt x="1215935" y="636904"/>
                </a:lnTo>
                <a:lnTo>
                  <a:pt x="1252421" y="609385"/>
                </a:lnTo>
                <a:lnTo>
                  <a:pt x="1289322" y="582393"/>
                </a:lnTo>
                <a:lnTo>
                  <a:pt x="1326632" y="555932"/>
                </a:lnTo>
                <a:lnTo>
                  <a:pt x="1364346" y="530010"/>
                </a:lnTo>
                <a:lnTo>
                  <a:pt x="1402458" y="504630"/>
                </a:lnTo>
                <a:lnTo>
                  <a:pt x="1440963" y="479800"/>
                </a:lnTo>
                <a:lnTo>
                  <a:pt x="1479854" y="455525"/>
                </a:lnTo>
                <a:lnTo>
                  <a:pt x="1519127" y="431809"/>
                </a:lnTo>
                <a:lnTo>
                  <a:pt x="1558776" y="408659"/>
                </a:lnTo>
                <a:lnTo>
                  <a:pt x="1598795" y="386081"/>
                </a:lnTo>
                <a:lnTo>
                  <a:pt x="1639179" y="364080"/>
                </a:lnTo>
                <a:lnTo>
                  <a:pt x="1679922" y="342661"/>
                </a:lnTo>
                <a:lnTo>
                  <a:pt x="1721018" y="321830"/>
                </a:lnTo>
                <a:lnTo>
                  <a:pt x="1762462" y="301593"/>
                </a:lnTo>
                <a:lnTo>
                  <a:pt x="1804248" y="281955"/>
                </a:lnTo>
                <a:lnTo>
                  <a:pt x="1846370" y="262922"/>
                </a:lnTo>
                <a:lnTo>
                  <a:pt x="1888824" y="244500"/>
                </a:lnTo>
                <a:lnTo>
                  <a:pt x="1931603" y="226694"/>
                </a:lnTo>
                <a:lnTo>
                  <a:pt x="1974702" y="209510"/>
                </a:lnTo>
                <a:lnTo>
                  <a:pt x="2018115" y="192953"/>
                </a:lnTo>
                <a:lnTo>
                  <a:pt x="2061836" y="177028"/>
                </a:lnTo>
                <a:lnTo>
                  <a:pt x="2105861" y="161743"/>
                </a:lnTo>
                <a:lnTo>
                  <a:pt x="2150183" y="147101"/>
                </a:lnTo>
                <a:lnTo>
                  <a:pt x="2194797" y="133109"/>
                </a:lnTo>
                <a:lnTo>
                  <a:pt x="2239697" y="119772"/>
                </a:lnTo>
                <a:lnTo>
                  <a:pt x="2284877" y="107096"/>
                </a:lnTo>
                <a:lnTo>
                  <a:pt x="2330333" y="95087"/>
                </a:lnTo>
                <a:lnTo>
                  <a:pt x="2376058" y="83750"/>
                </a:lnTo>
                <a:lnTo>
                  <a:pt x="2422047" y="73090"/>
                </a:lnTo>
                <a:lnTo>
                  <a:pt x="2468294" y="63114"/>
                </a:lnTo>
                <a:lnTo>
                  <a:pt x="2514793" y="53826"/>
                </a:lnTo>
                <a:lnTo>
                  <a:pt x="2561540" y="45233"/>
                </a:lnTo>
                <a:lnTo>
                  <a:pt x="2608528" y="37340"/>
                </a:lnTo>
                <a:lnTo>
                  <a:pt x="2655751" y="30152"/>
                </a:lnTo>
                <a:lnTo>
                  <a:pt x="2703205" y="23676"/>
                </a:lnTo>
                <a:lnTo>
                  <a:pt x="2750884" y="17916"/>
                </a:lnTo>
                <a:lnTo>
                  <a:pt x="2798782" y="12879"/>
                </a:lnTo>
                <a:lnTo>
                  <a:pt x="2846893" y="8570"/>
                </a:lnTo>
                <a:lnTo>
                  <a:pt x="2895211" y="4995"/>
                </a:lnTo>
                <a:lnTo>
                  <a:pt x="2943733" y="2159"/>
                </a:lnTo>
                <a:lnTo>
                  <a:pt x="3029585" y="0"/>
                </a:lnTo>
                <a:close/>
              </a:path>
            </a:pathLst>
          </a:custGeom>
          <a:ln w="883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9"/>
          <p:cNvSpPr/>
          <p:nvPr/>
        </p:nvSpPr>
        <p:spPr>
          <a:xfrm>
            <a:off x="3893312" y="3853679"/>
            <a:ext cx="2364231" cy="2405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0" name="object 10"/>
          <p:cNvSpPr/>
          <p:nvPr/>
        </p:nvSpPr>
        <p:spPr>
          <a:xfrm>
            <a:off x="4026407" y="4011168"/>
            <a:ext cx="2057400" cy="2099310"/>
          </a:xfrm>
          <a:custGeom>
            <a:avLst/>
            <a:gdLst/>
            <a:ahLst/>
            <a:cxnLst/>
            <a:rect l="l" t="t" r="r" b="b"/>
            <a:pathLst>
              <a:path w="3086100" h="3148965">
                <a:moveTo>
                  <a:pt x="552068" y="0"/>
                </a:moveTo>
                <a:lnTo>
                  <a:pt x="499728" y="531"/>
                </a:lnTo>
                <a:lnTo>
                  <a:pt x="447643" y="2118"/>
                </a:lnTo>
                <a:lnTo>
                  <a:pt x="395823" y="4749"/>
                </a:lnTo>
                <a:lnTo>
                  <a:pt x="344278" y="8412"/>
                </a:lnTo>
                <a:lnTo>
                  <a:pt x="293020" y="13096"/>
                </a:lnTo>
                <a:lnTo>
                  <a:pt x="242059" y="18790"/>
                </a:lnTo>
                <a:lnTo>
                  <a:pt x="191407" y="25483"/>
                </a:lnTo>
                <a:lnTo>
                  <a:pt x="141072" y="33162"/>
                </a:lnTo>
                <a:lnTo>
                  <a:pt x="91067" y="41816"/>
                </a:lnTo>
                <a:lnTo>
                  <a:pt x="41401" y="51435"/>
                </a:lnTo>
                <a:lnTo>
                  <a:pt x="0" y="62102"/>
                </a:lnTo>
                <a:lnTo>
                  <a:pt x="3555" y="205105"/>
                </a:lnTo>
                <a:lnTo>
                  <a:pt x="6392" y="253618"/>
                </a:lnTo>
                <a:lnTo>
                  <a:pt x="9968" y="301929"/>
                </a:lnTo>
                <a:lnTo>
                  <a:pt x="14278" y="350032"/>
                </a:lnTo>
                <a:lnTo>
                  <a:pt x="19317" y="397922"/>
                </a:lnTo>
                <a:lnTo>
                  <a:pt x="25078" y="445593"/>
                </a:lnTo>
                <a:lnTo>
                  <a:pt x="31556" y="493040"/>
                </a:lnTo>
                <a:lnTo>
                  <a:pt x="38746" y="540256"/>
                </a:lnTo>
                <a:lnTo>
                  <a:pt x="46642" y="587237"/>
                </a:lnTo>
                <a:lnTo>
                  <a:pt x="55239" y="633976"/>
                </a:lnTo>
                <a:lnTo>
                  <a:pt x="64530" y="680469"/>
                </a:lnTo>
                <a:lnTo>
                  <a:pt x="74510" y="726708"/>
                </a:lnTo>
                <a:lnTo>
                  <a:pt x="85174" y="772690"/>
                </a:lnTo>
                <a:lnTo>
                  <a:pt x="96516" y="818408"/>
                </a:lnTo>
                <a:lnTo>
                  <a:pt x="108531" y="863856"/>
                </a:lnTo>
                <a:lnTo>
                  <a:pt x="121212" y="909030"/>
                </a:lnTo>
                <a:lnTo>
                  <a:pt x="134555" y="953923"/>
                </a:lnTo>
                <a:lnTo>
                  <a:pt x="148553" y="998530"/>
                </a:lnTo>
                <a:lnTo>
                  <a:pt x="163201" y="1042845"/>
                </a:lnTo>
                <a:lnTo>
                  <a:pt x="178493" y="1086863"/>
                </a:lnTo>
                <a:lnTo>
                  <a:pt x="194425" y="1130578"/>
                </a:lnTo>
                <a:lnTo>
                  <a:pt x="210989" y="1173985"/>
                </a:lnTo>
                <a:lnTo>
                  <a:pt x="228181" y="1217077"/>
                </a:lnTo>
                <a:lnTo>
                  <a:pt x="245996" y="1259850"/>
                </a:lnTo>
                <a:lnTo>
                  <a:pt x="264426" y="1302297"/>
                </a:lnTo>
                <a:lnTo>
                  <a:pt x="283468" y="1344413"/>
                </a:lnTo>
                <a:lnTo>
                  <a:pt x="303115" y="1386193"/>
                </a:lnTo>
                <a:lnTo>
                  <a:pt x="323361" y="1427631"/>
                </a:lnTo>
                <a:lnTo>
                  <a:pt x="344201" y="1468720"/>
                </a:lnTo>
                <a:lnTo>
                  <a:pt x="365630" y="1509457"/>
                </a:lnTo>
                <a:lnTo>
                  <a:pt x="387642" y="1549835"/>
                </a:lnTo>
                <a:lnTo>
                  <a:pt x="410231" y="1589848"/>
                </a:lnTo>
                <a:lnTo>
                  <a:pt x="433392" y="1629491"/>
                </a:lnTo>
                <a:lnTo>
                  <a:pt x="457118" y="1668758"/>
                </a:lnTo>
                <a:lnTo>
                  <a:pt x="481405" y="1707644"/>
                </a:lnTo>
                <a:lnTo>
                  <a:pt x="506247" y="1746143"/>
                </a:lnTo>
                <a:lnTo>
                  <a:pt x="531639" y="1784250"/>
                </a:lnTo>
                <a:lnTo>
                  <a:pt x="557573" y="1821958"/>
                </a:lnTo>
                <a:lnTo>
                  <a:pt x="584046" y="1859263"/>
                </a:lnTo>
                <a:lnTo>
                  <a:pt x="611052" y="1896158"/>
                </a:lnTo>
                <a:lnTo>
                  <a:pt x="638584" y="1932639"/>
                </a:lnTo>
                <a:lnTo>
                  <a:pt x="666638" y="1968699"/>
                </a:lnTo>
                <a:lnTo>
                  <a:pt x="695207" y="2004333"/>
                </a:lnTo>
                <a:lnTo>
                  <a:pt x="724286" y="2039535"/>
                </a:lnTo>
                <a:lnTo>
                  <a:pt x="753870" y="2074300"/>
                </a:lnTo>
                <a:lnTo>
                  <a:pt x="783953" y="2108622"/>
                </a:lnTo>
                <a:lnTo>
                  <a:pt x="814529" y="2142495"/>
                </a:lnTo>
                <a:lnTo>
                  <a:pt x="845593" y="2175915"/>
                </a:lnTo>
                <a:lnTo>
                  <a:pt x="877138" y="2208874"/>
                </a:lnTo>
                <a:lnTo>
                  <a:pt x="909161" y="2241369"/>
                </a:lnTo>
                <a:lnTo>
                  <a:pt x="941654" y="2273392"/>
                </a:lnTo>
                <a:lnTo>
                  <a:pt x="974612" y="2304939"/>
                </a:lnTo>
                <a:lnTo>
                  <a:pt x="1008031" y="2336004"/>
                </a:lnTo>
                <a:lnTo>
                  <a:pt x="1041903" y="2366581"/>
                </a:lnTo>
                <a:lnTo>
                  <a:pt x="1076224" y="2396665"/>
                </a:lnTo>
                <a:lnTo>
                  <a:pt x="1110987" y="2426250"/>
                </a:lnTo>
                <a:lnTo>
                  <a:pt x="1146188" y="2455330"/>
                </a:lnTo>
                <a:lnTo>
                  <a:pt x="1181821" y="2483900"/>
                </a:lnTo>
                <a:lnTo>
                  <a:pt x="1217880" y="2511955"/>
                </a:lnTo>
                <a:lnTo>
                  <a:pt x="1254359" y="2539488"/>
                </a:lnTo>
                <a:lnTo>
                  <a:pt x="1291253" y="2566495"/>
                </a:lnTo>
                <a:lnTo>
                  <a:pt x="1328557" y="2592969"/>
                </a:lnTo>
                <a:lnTo>
                  <a:pt x="1366264" y="2618905"/>
                </a:lnTo>
                <a:lnTo>
                  <a:pt x="1404369" y="2644297"/>
                </a:lnTo>
                <a:lnTo>
                  <a:pt x="1442867" y="2669140"/>
                </a:lnTo>
                <a:lnTo>
                  <a:pt x="1481752" y="2693428"/>
                </a:lnTo>
                <a:lnTo>
                  <a:pt x="1521018" y="2717155"/>
                </a:lnTo>
                <a:lnTo>
                  <a:pt x="1560660" y="2740317"/>
                </a:lnTo>
                <a:lnTo>
                  <a:pt x="1600672" y="2762907"/>
                </a:lnTo>
                <a:lnTo>
                  <a:pt x="1641049" y="2784919"/>
                </a:lnTo>
                <a:lnTo>
                  <a:pt x="1681785" y="2806349"/>
                </a:lnTo>
                <a:lnTo>
                  <a:pt x="1722873" y="2827190"/>
                </a:lnTo>
                <a:lnTo>
                  <a:pt x="1764310" y="2847437"/>
                </a:lnTo>
                <a:lnTo>
                  <a:pt x="1806089" y="2867084"/>
                </a:lnTo>
                <a:lnTo>
                  <a:pt x="1848204" y="2886126"/>
                </a:lnTo>
                <a:lnTo>
                  <a:pt x="1890651" y="2904558"/>
                </a:lnTo>
                <a:lnTo>
                  <a:pt x="1933422" y="2922372"/>
                </a:lnTo>
                <a:lnTo>
                  <a:pt x="1976514" y="2939565"/>
                </a:lnTo>
                <a:lnTo>
                  <a:pt x="2019919" y="2956130"/>
                </a:lnTo>
                <a:lnTo>
                  <a:pt x="2063633" y="2972062"/>
                </a:lnTo>
                <a:lnTo>
                  <a:pt x="2107650" y="2987354"/>
                </a:lnTo>
                <a:lnTo>
                  <a:pt x="2151965" y="3002003"/>
                </a:lnTo>
                <a:lnTo>
                  <a:pt x="2196571" y="3016001"/>
                </a:lnTo>
                <a:lnTo>
                  <a:pt x="2241463" y="3029344"/>
                </a:lnTo>
                <a:lnTo>
                  <a:pt x="2286636" y="3042025"/>
                </a:lnTo>
                <a:lnTo>
                  <a:pt x="2332084" y="3054040"/>
                </a:lnTo>
                <a:lnTo>
                  <a:pt x="2377802" y="3065382"/>
                </a:lnTo>
                <a:lnTo>
                  <a:pt x="2423783" y="3076046"/>
                </a:lnTo>
                <a:lnTo>
                  <a:pt x="2470022" y="3086026"/>
                </a:lnTo>
                <a:lnTo>
                  <a:pt x="2516514" y="3095317"/>
                </a:lnTo>
                <a:lnTo>
                  <a:pt x="2563253" y="3103913"/>
                </a:lnTo>
                <a:lnTo>
                  <a:pt x="2610233" y="3111809"/>
                </a:lnTo>
                <a:lnTo>
                  <a:pt x="2657449" y="3118999"/>
                </a:lnTo>
                <a:lnTo>
                  <a:pt x="2704895" y="3125477"/>
                </a:lnTo>
                <a:lnTo>
                  <a:pt x="2752566" y="3131237"/>
                </a:lnTo>
                <a:lnTo>
                  <a:pt x="2800456" y="3136275"/>
                </a:lnTo>
                <a:lnTo>
                  <a:pt x="2848559" y="3140585"/>
                </a:lnTo>
                <a:lnTo>
                  <a:pt x="2896870" y="3144160"/>
                </a:lnTo>
                <a:lnTo>
                  <a:pt x="2945384" y="3146996"/>
                </a:lnTo>
                <a:lnTo>
                  <a:pt x="3007994" y="3148584"/>
                </a:lnTo>
                <a:lnTo>
                  <a:pt x="3034665" y="3044901"/>
                </a:lnTo>
                <a:lnTo>
                  <a:pt x="3044283" y="2995249"/>
                </a:lnTo>
                <a:lnTo>
                  <a:pt x="3052937" y="2945254"/>
                </a:lnTo>
                <a:lnTo>
                  <a:pt x="3060616" y="2894926"/>
                </a:lnTo>
                <a:lnTo>
                  <a:pt x="3067309" y="2844274"/>
                </a:lnTo>
                <a:lnTo>
                  <a:pt x="3073003" y="2793311"/>
                </a:lnTo>
                <a:lnTo>
                  <a:pt x="3077687" y="2742044"/>
                </a:lnTo>
                <a:lnTo>
                  <a:pt x="3081350" y="2690485"/>
                </a:lnTo>
                <a:lnTo>
                  <a:pt x="3083981" y="2638645"/>
                </a:lnTo>
                <a:lnTo>
                  <a:pt x="3085568" y="2586532"/>
                </a:lnTo>
                <a:lnTo>
                  <a:pt x="3086099" y="2534158"/>
                </a:lnTo>
                <a:lnTo>
                  <a:pt x="3085651" y="2486004"/>
                </a:lnTo>
                <a:lnTo>
                  <a:pt x="3084311" y="2438068"/>
                </a:lnTo>
                <a:lnTo>
                  <a:pt x="3082088" y="2390358"/>
                </a:lnTo>
                <a:lnTo>
                  <a:pt x="3078989" y="2342882"/>
                </a:lnTo>
                <a:lnTo>
                  <a:pt x="3075023" y="2295648"/>
                </a:lnTo>
                <a:lnTo>
                  <a:pt x="3070197" y="2248663"/>
                </a:lnTo>
                <a:lnTo>
                  <a:pt x="3064519" y="2201936"/>
                </a:lnTo>
                <a:lnTo>
                  <a:pt x="3057997" y="2155474"/>
                </a:lnTo>
                <a:lnTo>
                  <a:pt x="3050521" y="2108622"/>
                </a:lnTo>
                <a:lnTo>
                  <a:pt x="3042454" y="2063378"/>
                </a:lnTo>
                <a:lnTo>
                  <a:pt x="3033448" y="2017761"/>
                </a:lnTo>
                <a:lnTo>
                  <a:pt x="3023630" y="1972440"/>
                </a:lnTo>
                <a:lnTo>
                  <a:pt x="3013008" y="1927425"/>
                </a:lnTo>
                <a:lnTo>
                  <a:pt x="3001589" y="1882722"/>
                </a:lnTo>
                <a:lnTo>
                  <a:pt x="2989382" y="1838341"/>
                </a:lnTo>
                <a:lnTo>
                  <a:pt x="2976395" y="1794288"/>
                </a:lnTo>
                <a:lnTo>
                  <a:pt x="2962635" y="1750572"/>
                </a:lnTo>
                <a:lnTo>
                  <a:pt x="2948110" y="1707201"/>
                </a:lnTo>
                <a:lnTo>
                  <a:pt x="2932829" y="1664182"/>
                </a:lnTo>
                <a:lnTo>
                  <a:pt x="2916798" y="1621524"/>
                </a:lnTo>
                <a:lnTo>
                  <a:pt x="2900027" y="1579235"/>
                </a:lnTo>
                <a:lnTo>
                  <a:pt x="2882523" y="1537322"/>
                </a:lnTo>
                <a:lnTo>
                  <a:pt x="2864294" y="1495793"/>
                </a:lnTo>
                <a:lnTo>
                  <a:pt x="2845348" y="1454657"/>
                </a:lnTo>
                <a:lnTo>
                  <a:pt x="2825692" y="1413920"/>
                </a:lnTo>
                <a:lnTo>
                  <a:pt x="2805336" y="1373592"/>
                </a:lnTo>
                <a:lnTo>
                  <a:pt x="2784286" y="1333680"/>
                </a:lnTo>
                <a:lnTo>
                  <a:pt x="2762550" y="1294192"/>
                </a:lnTo>
                <a:lnTo>
                  <a:pt x="2740137" y="1255136"/>
                </a:lnTo>
                <a:lnTo>
                  <a:pt x="2717055" y="1216519"/>
                </a:lnTo>
                <a:lnTo>
                  <a:pt x="2693311" y="1178351"/>
                </a:lnTo>
                <a:lnTo>
                  <a:pt x="2668913" y="1140638"/>
                </a:lnTo>
                <a:lnTo>
                  <a:pt x="2643869" y="1103388"/>
                </a:lnTo>
                <a:lnTo>
                  <a:pt x="2618187" y="1066610"/>
                </a:lnTo>
                <a:lnTo>
                  <a:pt x="2591876" y="1030312"/>
                </a:lnTo>
                <a:lnTo>
                  <a:pt x="2564942" y="994500"/>
                </a:lnTo>
                <a:lnTo>
                  <a:pt x="2537394" y="959185"/>
                </a:lnTo>
                <a:lnTo>
                  <a:pt x="2509240" y="924372"/>
                </a:lnTo>
                <a:lnTo>
                  <a:pt x="2480488" y="890070"/>
                </a:lnTo>
                <a:lnTo>
                  <a:pt x="2451145" y="856288"/>
                </a:lnTo>
                <a:lnTo>
                  <a:pt x="2421220" y="823032"/>
                </a:lnTo>
                <a:lnTo>
                  <a:pt x="2390721" y="790312"/>
                </a:lnTo>
                <a:lnTo>
                  <a:pt x="2359655" y="758134"/>
                </a:lnTo>
                <a:lnTo>
                  <a:pt x="2328030" y="726507"/>
                </a:lnTo>
                <a:lnTo>
                  <a:pt x="2295854" y="695438"/>
                </a:lnTo>
                <a:lnTo>
                  <a:pt x="2263136" y="664937"/>
                </a:lnTo>
                <a:lnTo>
                  <a:pt x="2229882" y="635009"/>
                </a:lnTo>
                <a:lnTo>
                  <a:pt x="2196102" y="605665"/>
                </a:lnTo>
                <a:lnTo>
                  <a:pt x="2161803" y="576910"/>
                </a:lnTo>
                <a:lnTo>
                  <a:pt x="2126992" y="548754"/>
                </a:lnTo>
                <a:lnTo>
                  <a:pt x="2091678" y="521204"/>
                </a:lnTo>
                <a:lnTo>
                  <a:pt x="2055869" y="494268"/>
                </a:lnTo>
                <a:lnTo>
                  <a:pt x="2019573" y="467955"/>
                </a:lnTo>
                <a:lnTo>
                  <a:pt x="1982797" y="442271"/>
                </a:lnTo>
                <a:lnTo>
                  <a:pt x="1945550" y="417225"/>
                </a:lnTo>
                <a:lnTo>
                  <a:pt x="1907838" y="392825"/>
                </a:lnTo>
                <a:lnTo>
                  <a:pt x="1869672" y="369079"/>
                </a:lnTo>
                <a:lnTo>
                  <a:pt x="1831057" y="345995"/>
                </a:lnTo>
                <a:lnTo>
                  <a:pt x="1792003" y="323580"/>
                </a:lnTo>
                <a:lnTo>
                  <a:pt x="1752517" y="301842"/>
                </a:lnTo>
                <a:lnTo>
                  <a:pt x="1712606" y="280790"/>
                </a:lnTo>
                <a:lnTo>
                  <a:pt x="1672280" y="260432"/>
                </a:lnTo>
                <a:lnTo>
                  <a:pt x="1631546" y="240775"/>
                </a:lnTo>
                <a:lnTo>
                  <a:pt x="1590411" y="221827"/>
                </a:lnTo>
                <a:lnTo>
                  <a:pt x="1548884" y="203596"/>
                </a:lnTo>
                <a:lnTo>
                  <a:pt x="1506972" y="186090"/>
                </a:lnTo>
                <a:lnTo>
                  <a:pt x="1464685" y="169318"/>
                </a:lnTo>
                <a:lnTo>
                  <a:pt x="1422028" y="153286"/>
                </a:lnTo>
                <a:lnTo>
                  <a:pt x="1379011" y="138003"/>
                </a:lnTo>
                <a:lnTo>
                  <a:pt x="1335641" y="123477"/>
                </a:lnTo>
                <a:lnTo>
                  <a:pt x="1291927" y="109716"/>
                </a:lnTo>
                <a:lnTo>
                  <a:pt x="1247875" y="96727"/>
                </a:lnTo>
                <a:lnTo>
                  <a:pt x="1203495" y="84519"/>
                </a:lnTo>
                <a:lnTo>
                  <a:pt x="1158794" y="73099"/>
                </a:lnTo>
                <a:lnTo>
                  <a:pt x="1113779" y="62476"/>
                </a:lnTo>
                <a:lnTo>
                  <a:pt x="1068460" y="52657"/>
                </a:lnTo>
                <a:lnTo>
                  <a:pt x="1022843" y="43650"/>
                </a:lnTo>
                <a:lnTo>
                  <a:pt x="976937" y="35463"/>
                </a:lnTo>
                <a:lnTo>
                  <a:pt x="930749" y="28105"/>
                </a:lnTo>
                <a:lnTo>
                  <a:pt x="884288" y="21582"/>
                </a:lnTo>
                <a:lnTo>
                  <a:pt x="837561" y="15904"/>
                </a:lnTo>
                <a:lnTo>
                  <a:pt x="790577" y="11077"/>
                </a:lnTo>
                <a:lnTo>
                  <a:pt x="743343" y="7110"/>
                </a:lnTo>
                <a:lnTo>
                  <a:pt x="695867" y="4011"/>
                </a:lnTo>
                <a:lnTo>
                  <a:pt x="648158" y="1788"/>
                </a:lnTo>
                <a:lnTo>
                  <a:pt x="600222" y="448"/>
                </a:lnTo>
                <a:lnTo>
                  <a:pt x="552068" y="0"/>
                </a:lnTo>
                <a:close/>
              </a:path>
            </a:pathLst>
          </a:custGeom>
          <a:solidFill>
            <a:srgbClr val="D25043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/>
          <p:nvPr/>
        </p:nvSpPr>
        <p:spPr>
          <a:xfrm>
            <a:off x="4026407" y="4011168"/>
            <a:ext cx="2057400" cy="2099310"/>
          </a:xfrm>
          <a:custGeom>
            <a:avLst/>
            <a:gdLst/>
            <a:ahLst/>
            <a:cxnLst/>
            <a:rect l="l" t="t" r="r" b="b"/>
            <a:pathLst>
              <a:path w="3086100" h="3148965">
                <a:moveTo>
                  <a:pt x="552068" y="0"/>
                </a:moveTo>
                <a:lnTo>
                  <a:pt x="600222" y="448"/>
                </a:lnTo>
                <a:lnTo>
                  <a:pt x="648158" y="1788"/>
                </a:lnTo>
                <a:lnTo>
                  <a:pt x="695867" y="4011"/>
                </a:lnTo>
                <a:lnTo>
                  <a:pt x="743343" y="7110"/>
                </a:lnTo>
                <a:lnTo>
                  <a:pt x="790577" y="11077"/>
                </a:lnTo>
                <a:lnTo>
                  <a:pt x="837561" y="15904"/>
                </a:lnTo>
                <a:lnTo>
                  <a:pt x="884288" y="21582"/>
                </a:lnTo>
                <a:lnTo>
                  <a:pt x="930749" y="28105"/>
                </a:lnTo>
                <a:lnTo>
                  <a:pt x="976937" y="35463"/>
                </a:lnTo>
                <a:lnTo>
                  <a:pt x="1022843" y="43650"/>
                </a:lnTo>
                <a:lnTo>
                  <a:pt x="1068460" y="52657"/>
                </a:lnTo>
                <a:lnTo>
                  <a:pt x="1113779" y="62476"/>
                </a:lnTo>
                <a:lnTo>
                  <a:pt x="1158794" y="73099"/>
                </a:lnTo>
                <a:lnTo>
                  <a:pt x="1203495" y="84519"/>
                </a:lnTo>
                <a:lnTo>
                  <a:pt x="1247875" y="96727"/>
                </a:lnTo>
                <a:lnTo>
                  <a:pt x="1291927" y="109716"/>
                </a:lnTo>
                <a:lnTo>
                  <a:pt x="1335641" y="123477"/>
                </a:lnTo>
                <a:lnTo>
                  <a:pt x="1379011" y="138003"/>
                </a:lnTo>
                <a:lnTo>
                  <a:pt x="1422028" y="153286"/>
                </a:lnTo>
                <a:lnTo>
                  <a:pt x="1464685" y="169318"/>
                </a:lnTo>
                <a:lnTo>
                  <a:pt x="1506972" y="186090"/>
                </a:lnTo>
                <a:lnTo>
                  <a:pt x="1548884" y="203596"/>
                </a:lnTo>
                <a:lnTo>
                  <a:pt x="1590411" y="221827"/>
                </a:lnTo>
                <a:lnTo>
                  <a:pt x="1631546" y="240775"/>
                </a:lnTo>
                <a:lnTo>
                  <a:pt x="1672280" y="260432"/>
                </a:lnTo>
                <a:lnTo>
                  <a:pt x="1712606" y="280790"/>
                </a:lnTo>
                <a:lnTo>
                  <a:pt x="1752517" y="301842"/>
                </a:lnTo>
                <a:lnTo>
                  <a:pt x="1792003" y="323580"/>
                </a:lnTo>
                <a:lnTo>
                  <a:pt x="1831057" y="345995"/>
                </a:lnTo>
                <a:lnTo>
                  <a:pt x="1869672" y="369079"/>
                </a:lnTo>
                <a:lnTo>
                  <a:pt x="1907838" y="392825"/>
                </a:lnTo>
                <a:lnTo>
                  <a:pt x="1945550" y="417225"/>
                </a:lnTo>
                <a:lnTo>
                  <a:pt x="1982797" y="442271"/>
                </a:lnTo>
                <a:lnTo>
                  <a:pt x="2019573" y="467955"/>
                </a:lnTo>
                <a:lnTo>
                  <a:pt x="2055869" y="494268"/>
                </a:lnTo>
                <a:lnTo>
                  <a:pt x="2091678" y="521204"/>
                </a:lnTo>
                <a:lnTo>
                  <a:pt x="2126992" y="548754"/>
                </a:lnTo>
                <a:lnTo>
                  <a:pt x="2161803" y="576910"/>
                </a:lnTo>
                <a:lnTo>
                  <a:pt x="2196102" y="605665"/>
                </a:lnTo>
                <a:lnTo>
                  <a:pt x="2229882" y="635009"/>
                </a:lnTo>
                <a:lnTo>
                  <a:pt x="2263136" y="664937"/>
                </a:lnTo>
                <a:lnTo>
                  <a:pt x="2295854" y="695438"/>
                </a:lnTo>
                <a:lnTo>
                  <a:pt x="2328030" y="726507"/>
                </a:lnTo>
                <a:lnTo>
                  <a:pt x="2359655" y="758134"/>
                </a:lnTo>
                <a:lnTo>
                  <a:pt x="2390721" y="790312"/>
                </a:lnTo>
                <a:lnTo>
                  <a:pt x="2421220" y="823032"/>
                </a:lnTo>
                <a:lnTo>
                  <a:pt x="2451145" y="856288"/>
                </a:lnTo>
                <a:lnTo>
                  <a:pt x="2480488" y="890070"/>
                </a:lnTo>
                <a:lnTo>
                  <a:pt x="2509240" y="924372"/>
                </a:lnTo>
                <a:lnTo>
                  <a:pt x="2537394" y="959185"/>
                </a:lnTo>
                <a:lnTo>
                  <a:pt x="2564942" y="994500"/>
                </a:lnTo>
                <a:lnTo>
                  <a:pt x="2591876" y="1030312"/>
                </a:lnTo>
                <a:lnTo>
                  <a:pt x="2618187" y="1066610"/>
                </a:lnTo>
                <a:lnTo>
                  <a:pt x="2643869" y="1103388"/>
                </a:lnTo>
                <a:lnTo>
                  <a:pt x="2668913" y="1140638"/>
                </a:lnTo>
                <a:lnTo>
                  <a:pt x="2693311" y="1178351"/>
                </a:lnTo>
                <a:lnTo>
                  <a:pt x="2717055" y="1216519"/>
                </a:lnTo>
                <a:lnTo>
                  <a:pt x="2740137" y="1255136"/>
                </a:lnTo>
                <a:lnTo>
                  <a:pt x="2762550" y="1294192"/>
                </a:lnTo>
                <a:lnTo>
                  <a:pt x="2784286" y="1333680"/>
                </a:lnTo>
                <a:lnTo>
                  <a:pt x="2805336" y="1373592"/>
                </a:lnTo>
                <a:lnTo>
                  <a:pt x="2825692" y="1413920"/>
                </a:lnTo>
                <a:lnTo>
                  <a:pt x="2845348" y="1454657"/>
                </a:lnTo>
                <a:lnTo>
                  <a:pt x="2864294" y="1495793"/>
                </a:lnTo>
                <a:lnTo>
                  <a:pt x="2882523" y="1537322"/>
                </a:lnTo>
                <a:lnTo>
                  <a:pt x="2900027" y="1579235"/>
                </a:lnTo>
                <a:lnTo>
                  <a:pt x="2916798" y="1621524"/>
                </a:lnTo>
                <a:lnTo>
                  <a:pt x="2932829" y="1664182"/>
                </a:lnTo>
                <a:lnTo>
                  <a:pt x="2948110" y="1707201"/>
                </a:lnTo>
                <a:lnTo>
                  <a:pt x="2962635" y="1750572"/>
                </a:lnTo>
                <a:lnTo>
                  <a:pt x="2976395" y="1794288"/>
                </a:lnTo>
                <a:lnTo>
                  <a:pt x="2989382" y="1838341"/>
                </a:lnTo>
                <a:lnTo>
                  <a:pt x="3001589" y="1882722"/>
                </a:lnTo>
                <a:lnTo>
                  <a:pt x="3013008" y="1927425"/>
                </a:lnTo>
                <a:lnTo>
                  <a:pt x="3023630" y="1972440"/>
                </a:lnTo>
                <a:lnTo>
                  <a:pt x="3033448" y="2017761"/>
                </a:lnTo>
                <a:lnTo>
                  <a:pt x="3042454" y="2063378"/>
                </a:lnTo>
                <a:lnTo>
                  <a:pt x="3050640" y="2109286"/>
                </a:lnTo>
                <a:lnTo>
                  <a:pt x="3057997" y="2155474"/>
                </a:lnTo>
                <a:lnTo>
                  <a:pt x="3064519" y="2201936"/>
                </a:lnTo>
                <a:lnTo>
                  <a:pt x="3070197" y="2248663"/>
                </a:lnTo>
                <a:lnTo>
                  <a:pt x="3075023" y="2295648"/>
                </a:lnTo>
                <a:lnTo>
                  <a:pt x="3078989" y="2342882"/>
                </a:lnTo>
                <a:lnTo>
                  <a:pt x="3082088" y="2390358"/>
                </a:lnTo>
                <a:lnTo>
                  <a:pt x="3084311" y="2438068"/>
                </a:lnTo>
                <a:lnTo>
                  <a:pt x="3085651" y="2486004"/>
                </a:lnTo>
                <a:lnTo>
                  <a:pt x="3086099" y="2534158"/>
                </a:lnTo>
                <a:lnTo>
                  <a:pt x="3085568" y="2586532"/>
                </a:lnTo>
                <a:lnTo>
                  <a:pt x="3083981" y="2638645"/>
                </a:lnTo>
                <a:lnTo>
                  <a:pt x="3081350" y="2690485"/>
                </a:lnTo>
                <a:lnTo>
                  <a:pt x="3077687" y="2742044"/>
                </a:lnTo>
                <a:lnTo>
                  <a:pt x="3073003" y="2793311"/>
                </a:lnTo>
                <a:lnTo>
                  <a:pt x="3067309" y="2844274"/>
                </a:lnTo>
                <a:lnTo>
                  <a:pt x="3060616" y="2894926"/>
                </a:lnTo>
                <a:lnTo>
                  <a:pt x="3052937" y="2945254"/>
                </a:lnTo>
                <a:lnTo>
                  <a:pt x="3044283" y="2995249"/>
                </a:lnTo>
                <a:lnTo>
                  <a:pt x="3034665" y="3044901"/>
                </a:lnTo>
                <a:lnTo>
                  <a:pt x="3007994" y="3148584"/>
                </a:lnTo>
                <a:lnTo>
                  <a:pt x="2945384" y="3146996"/>
                </a:lnTo>
                <a:lnTo>
                  <a:pt x="2896870" y="3144160"/>
                </a:lnTo>
                <a:lnTo>
                  <a:pt x="2848559" y="3140585"/>
                </a:lnTo>
                <a:lnTo>
                  <a:pt x="2800456" y="3136275"/>
                </a:lnTo>
                <a:lnTo>
                  <a:pt x="2752566" y="3131237"/>
                </a:lnTo>
                <a:lnTo>
                  <a:pt x="2704895" y="3125477"/>
                </a:lnTo>
                <a:lnTo>
                  <a:pt x="2657449" y="3118999"/>
                </a:lnTo>
                <a:lnTo>
                  <a:pt x="2610233" y="3111809"/>
                </a:lnTo>
                <a:lnTo>
                  <a:pt x="2563253" y="3103913"/>
                </a:lnTo>
                <a:lnTo>
                  <a:pt x="2516514" y="3095317"/>
                </a:lnTo>
                <a:lnTo>
                  <a:pt x="2470022" y="3086026"/>
                </a:lnTo>
                <a:lnTo>
                  <a:pt x="2423783" y="3076046"/>
                </a:lnTo>
                <a:lnTo>
                  <a:pt x="2377802" y="3065382"/>
                </a:lnTo>
                <a:lnTo>
                  <a:pt x="2332084" y="3054040"/>
                </a:lnTo>
                <a:lnTo>
                  <a:pt x="2286636" y="3042025"/>
                </a:lnTo>
                <a:lnTo>
                  <a:pt x="2241463" y="3029344"/>
                </a:lnTo>
                <a:lnTo>
                  <a:pt x="2196571" y="3016001"/>
                </a:lnTo>
                <a:lnTo>
                  <a:pt x="2151965" y="3002003"/>
                </a:lnTo>
                <a:lnTo>
                  <a:pt x="2107650" y="2987354"/>
                </a:lnTo>
                <a:lnTo>
                  <a:pt x="2063633" y="2972062"/>
                </a:lnTo>
                <a:lnTo>
                  <a:pt x="2019919" y="2956130"/>
                </a:lnTo>
                <a:lnTo>
                  <a:pt x="1976514" y="2939565"/>
                </a:lnTo>
                <a:lnTo>
                  <a:pt x="1933422" y="2922372"/>
                </a:lnTo>
                <a:lnTo>
                  <a:pt x="1890651" y="2904558"/>
                </a:lnTo>
                <a:lnTo>
                  <a:pt x="1848204" y="2886126"/>
                </a:lnTo>
                <a:lnTo>
                  <a:pt x="1806089" y="2867084"/>
                </a:lnTo>
                <a:lnTo>
                  <a:pt x="1764310" y="2847437"/>
                </a:lnTo>
                <a:lnTo>
                  <a:pt x="1722873" y="2827190"/>
                </a:lnTo>
                <a:lnTo>
                  <a:pt x="1681785" y="2806349"/>
                </a:lnTo>
                <a:lnTo>
                  <a:pt x="1641049" y="2784919"/>
                </a:lnTo>
                <a:lnTo>
                  <a:pt x="1600672" y="2762907"/>
                </a:lnTo>
                <a:lnTo>
                  <a:pt x="1560660" y="2740317"/>
                </a:lnTo>
                <a:lnTo>
                  <a:pt x="1521018" y="2717155"/>
                </a:lnTo>
                <a:lnTo>
                  <a:pt x="1481752" y="2693428"/>
                </a:lnTo>
                <a:lnTo>
                  <a:pt x="1442867" y="2669140"/>
                </a:lnTo>
                <a:lnTo>
                  <a:pt x="1404369" y="2644297"/>
                </a:lnTo>
                <a:lnTo>
                  <a:pt x="1366264" y="2618905"/>
                </a:lnTo>
                <a:lnTo>
                  <a:pt x="1328557" y="2592969"/>
                </a:lnTo>
                <a:lnTo>
                  <a:pt x="1291253" y="2566495"/>
                </a:lnTo>
                <a:lnTo>
                  <a:pt x="1254359" y="2539488"/>
                </a:lnTo>
                <a:lnTo>
                  <a:pt x="1217880" y="2511955"/>
                </a:lnTo>
                <a:lnTo>
                  <a:pt x="1181821" y="2483900"/>
                </a:lnTo>
                <a:lnTo>
                  <a:pt x="1146188" y="2455330"/>
                </a:lnTo>
                <a:lnTo>
                  <a:pt x="1110987" y="2426250"/>
                </a:lnTo>
                <a:lnTo>
                  <a:pt x="1076224" y="2396665"/>
                </a:lnTo>
                <a:lnTo>
                  <a:pt x="1041903" y="2366581"/>
                </a:lnTo>
                <a:lnTo>
                  <a:pt x="1008031" y="2336004"/>
                </a:lnTo>
                <a:lnTo>
                  <a:pt x="974612" y="2304939"/>
                </a:lnTo>
                <a:lnTo>
                  <a:pt x="941654" y="2273392"/>
                </a:lnTo>
                <a:lnTo>
                  <a:pt x="909161" y="2241369"/>
                </a:lnTo>
                <a:lnTo>
                  <a:pt x="877138" y="2208874"/>
                </a:lnTo>
                <a:lnTo>
                  <a:pt x="845593" y="2175915"/>
                </a:lnTo>
                <a:lnTo>
                  <a:pt x="814529" y="2142495"/>
                </a:lnTo>
                <a:lnTo>
                  <a:pt x="783953" y="2108622"/>
                </a:lnTo>
                <a:lnTo>
                  <a:pt x="753870" y="2074300"/>
                </a:lnTo>
                <a:lnTo>
                  <a:pt x="724286" y="2039535"/>
                </a:lnTo>
                <a:lnTo>
                  <a:pt x="695207" y="2004333"/>
                </a:lnTo>
                <a:lnTo>
                  <a:pt x="666638" y="1968699"/>
                </a:lnTo>
                <a:lnTo>
                  <a:pt x="638584" y="1932639"/>
                </a:lnTo>
                <a:lnTo>
                  <a:pt x="611052" y="1896158"/>
                </a:lnTo>
                <a:lnTo>
                  <a:pt x="584046" y="1859263"/>
                </a:lnTo>
                <a:lnTo>
                  <a:pt x="557573" y="1821958"/>
                </a:lnTo>
                <a:lnTo>
                  <a:pt x="531639" y="1784250"/>
                </a:lnTo>
                <a:lnTo>
                  <a:pt x="506247" y="1746143"/>
                </a:lnTo>
                <a:lnTo>
                  <a:pt x="481405" y="1707644"/>
                </a:lnTo>
                <a:lnTo>
                  <a:pt x="457118" y="1668758"/>
                </a:lnTo>
                <a:lnTo>
                  <a:pt x="433392" y="1629491"/>
                </a:lnTo>
                <a:lnTo>
                  <a:pt x="410231" y="1589848"/>
                </a:lnTo>
                <a:lnTo>
                  <a:pt x="387642" y="1549835"/>
                </a:lnTo>
                <a:lnTo>
                  <a:pt x="365630" y="1509457"/>
                </a:lnTo>
                <a:lnTo>
                  <a:pt x="344201" y="1468720"/>
                </a:lnTo>
                <a:lnTo>
                  <a:pt x="323361" y="1427631"/>
                </a:lnTo>
                <a:lnTo>
                  <a:pt x="303115" y="1386193"/>
                </a:lnTo>
                <a:lnTo>
                  <a:pt x="283468" y="1344413"/>
                </a:lnTo>
                <a:lnTo>
                  <a:pt x="264426" y="1302297"/>
                </a:lnTo>
                <a:lnTo>
                  <a:pt x="245996" y="1259850"/>
                </a:lnTo>
                <a:lnTo>
                  <a:pt x="228181" y="1217077"/>
                </a:lnTo>
                <a:lnTo>
                  <a:pt x="210989" y="1173985"/>
                </a:lnTo>
                <a:lnTo>
                  <a:pt x="194425" y="1130578"/>
                </a:lnTo>
                <a:lnTo>
                  <a:pt x="178493" y="1086863"/>
                </a:lnTo>
                <a:lnTo>
                  <a:pt x="163201" y="1042845"/>
                </a:lnTo>
                <a:lnTo>
                  <a:pt x="148553" y="998530"/>
                </a:lnTo>
                <a:lnTo>
                  <a:pt x="134555" y="953923"/>
                </a:lnTo>
                <a:lnTo>
                  <a:pt x="121212" y="909030"/>
                </a:lnTo>
                <a:lnTo>
                  <a:pt x="108531" y="863856"/>
                </a:lnTo>
                <a:lnTo>
                  <a:pt x="96516" y="818408"/>
                </a:lnTo>
                <a:lnTo>
                  <a:pt x="85174" y="772690"/>
                </a:lnTo>
                <a:lnTo>
                  <a:pt x="74510" y="726708"/>
                </a:lnTo>
                <a:lnTo>
                  <a:pt x="64530" y="680469"/>
                </a:lnTo>
                <a:lnTo>
                  <a:pt x="55239" y="633976"/>
                </a:lnTo>
                <a:lnTo>
                  <a:pt x="46642" y="587237"/>
                </a:lnTo>
                <a:lnTo>
                  <a:pt x="38746" y="540256"/>
                </a:lnTo>
                <a:lnTo>
                  <a:pt x="31556" y="493040"/>
                </a:lnTo>
                <a:lnTo>
                  <a:pt x="25078" y="445593"/>
                </a:lnTo>
                <a:lnTo>
                  <a:pt x="19317" y="397922"/>
                </a:lnTo>
                <a:lnTo>
                  <a:pt x="14278" y="350032"/>
                </a:lnTo>
                <a:lnTo>
                  <a:pt x="9968" y="301929"/>
                </a:lnTo>
                <a:lnTo>
                  <a:pt x="6392" y="253618"/>
                </a:lnTo>
                <a:lnTo>
                  <a:pt x="3555" y="205105"/>
                </a:lnTo>
                <a:lnTo>
                  <a:pt x="0" y="62102"/>
                </a:lnTo>
                <a:lnTo>
                  <a:pt x="41401" y="51435"/>
                </a:lnTo>
                <a:lnTo>
                  <a:pt x="91067" y="41816"/>
                </a:lnTo>
                <a:lnTo>
                  <a:pt x="141072" y="33162"/>
                </a:lnTo>
                <a:lnTo>
                  <a:pt x="191407" y="25483"/>
                </a:lnTo>
                <a:lnTo>
                  <a:pt x="242059" y="18790"/>
                </a:lnTo>
                <a:lnTo>
                  <a:pt x="293020" y="13096"/>
                </a:lnTo>
                <a:lnTo>
                  <a:pt x="344278" y="8412"/>
                </a:lnTo>
                <a:lnTo>
                  <a:pt x="395823" y="4749"/>
                </a:lnTo>
                <a:lnTo>
                  <a:pt x="447643" y="2118"/>
                </a:lnTo>
                <a:lnTo>
                  <a:pt x="499728" y="531"/>
                </a:lnTo>
                <a:lnTo>
                  <a:pt x="552068" y="0"/>
                </a:lnTo>
                <a:close/>
              </a:path>
            </a:pathLst>
          </a:custGeom>
          <a:ln w="883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5908039" y="3835392"/>
            <a:ext cx="2388616" cy="24069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13"/>
          <p:cNvSpPr/>
          <p:nvPr/>
        </p:nvSpPr>
        <p:spPr>
          <a:xfrm>
            <a:off x="6083808" y="4011168"/>
            <a:ext cx="2081953" cy="2100157"/>
          </a:xfrm>
          <a:custGeom>
            <a:avLst/>
            <a:gdLst/>
            <a:ahLst/>
            <a:cxnLst/>
            <a:rect l="l" t="t" r="r" b="b"/>
            <a:pathLst>
              <a:path w="3122929" h="3150234">
                <a:moveTo>
                  <a:pt x="2533015" y="0"/>
                </a:moveTo>
                <a:lnTo>
                  <a:pt x="2484878" y="448"/>
                </a:lnTo>
                <a:lnTo>
                  <a:pt x="2436960" y="1788"/>
                </a:lnTo>
                <a:lnTo>
                  <a:pt x="2389268" y="4012"/>
                </a:lnTo>
                <a:lnTo>
                  <a:pt x="2341810" y="7111"/>
                </a:lnTo>
                <a:lnTo>
                  <a:pt x="2294593" y="11078"/>
                </a:lnTo>
                <a:lnTo>
                  <a:pt x="2247627" y="15906"/>
                </a:lnTo>
                <a:lnTo>
                  <a:pt x="2200917" y="21585"/>
                </a:lnTo>
                <a:lnTo>
                  <a:pt x="2154474" y="28108"/>
                </a:lnTo>
                <a:lnTo>
                  <a:pt x="2108303" y="35467"/>
                </a:lnTo>
                <a:lnTo>
                  <a:pt x="2062415" y="43655"/>
                </a:lnTo>
                <a:lnTo>
                  <a:pt x="2016815" y="52663"/>
                </a:lnTo>
                <a:lnTo>
                  <a:pt x="1971513" y="62483"/>
                </a:lnTo>
                <a:lnTo>
                  <a:pt x="1926515" y="73108"/>
                </a:lnTo>
                <a:lnTo>
                  <a:pt x="1881831" y="84529"/>
                </a:lnTo>
                <a:lnTo>
                  <a:pt x="1837468" y="96739"/>
                </a:lnTo>
                <a:lnTo>
                  <a:pt x="1793433" y="109729"/>
                </a:lnTo>
                <a:lnTo>
                  <a:pt x="1749736" y="123492"/>
                </a:lnTo>
                <a:lnTo>
                  <a:pt x="1706383" y="138021"/>
                </a:lnTo>
                <a:lnTo>
                  <a:pt x="1663382" y="153305"/>
                </a:lnTo>
                <a:lnTo>
                  <a:pt x="1620743" y="169339"/>
                </a:lnTo>
                <a:lnTo>
                  <a:pt x="1578471" y="186114"/>
                </a:lnTo>
                <a:lnTo>
                  <a:pt x="1536576" y="203623"/>
                </a:lnTo>
                <a:lnTo>
                  <a:pt x="1495066" y="221856"/>
                </a:lnTo>
                <a:lnTo>
                  <a:pt x="1453947" y="240806"/>
                </a:lnTo>
                <a:lnTo>
                  <a:pt x="1413229" y="260466"/>
                </a:lnTo>
                <a:lnTo>
                  <a:pt x="1372918" y="280828"/>
                </a:lnTo>
                <a:lnTo>
                  <a:pt x="1332899" y="301952"/>
                </a:lnTo>
                <a:lnTo>
                  <a:pt x="1293554" y="323623"/>
                </a:lnTo>
                <a:lnTo>
                  <a:pt x="1254515" y="346042"/>
                </a:lnTo>
                <a:lnTo>
                  <a:pt x="1215916" y="369130"/>
                </a:lnTo>
                <a:lnTo>
                  <a:pt x="1177765" y="392879"/>
                </a:lnTo>
                <a:lnTo>
                  <a:pt x="1140069" y="417283"/>
                </a:lnTo>
                <a:lnTo>
                  <a:pt x="1102836" y="442333"/>
                </a:lnTo>
                <a:lnTo>
                  <a:pt x="1066075" y="468020"/>
                </a:lnTo>
                <a:lnTo>
                  <a:pt x="1029794" y="494338"/>
                </a:lnTo>
                <a:lnTo>
                  <a:pt x="993999" y="521278"/>
                </a:lnTo>
                <a:lnTo>
                  <a:pt x="958700" y="548833"/>
                </a:lnTo>
                <a:lnTo>
                  <a:pt x="923904" y="576993"/>
                </a:lnTo>
                <a:lnTo>
                  <a:pt x="889618" y="605753"/>
                </a:lnTo>
                <a:lnTo>
                  <a:pt x="855852" y="635102"/>
                </a:lnTo>
                <a:lnTo>
                  <a:pt x="822612" y="665035"/>
                </a:lnTo>
                <a:lnTo>
                  <a:pt x="789907" y="695542"/>
                </a:lnTo>
                <a:lnTo>
                  <a:pt x="757745" y="726615"/>
                </a:lnTo>
                <a:lnTo>
                  <a:pt x="726133" y="758248"/>
                </a:lnTo>
                <a:lnTo>
                  <a:pt x="695080" y="790431"/>
                </a:lnTo>
                <a:lnTo>
                  <a:pt x="664593" y="823158"/>
                </a:lnTo>
                <a:lnTo>
                  <a:pt x="634681" y="856419"/>
                </a:lnTo>
                <a:lnTo>
                  <a:pt x="605350" y="890208"/>
                </a:lnTo>
                <a:lnTo>
                  <a:pt x="576610" y="924515"/>
                </a:lnTo>
                <a:lnTo>
                  <a:pt x="548468" y="959335"/>
                </a:lnTo>
                <a:lnTo>
                  <a:pt x="520932" y="994657"/>
                </a:lnTo>
                <a:lnTo>
                  <a:pt x="494010" y="1030475"/>
                </a:lnTo>
                <a:lnTo>
                  <a:pt x="467709" y="1066780"/>
                </a:lnTo>
                <a:lnTo>
                  <a:pt x="442038" y="1103565"/>
                </a:lnTo>
                <a:lnTo>
                  <a:pt x="417005" y="1140822"/>
                </a:lnTo>
                <a:lnTo>
                  <a:pt x="392618" y="1178542"/>
                </a:lnTo>
                <a:lnTo>
                  <a:pt x="368884" y="1216719"/>
                </a:lnTo>
                <a:lnTo>
                  <a:pt x="345811" y="1255343"/>
                </a:lnTo>
                <a:lnTo>
                  <a:pt x="323408" y="1294407"/>
                </a:lnTo>
                <a:lnTo>
                  <a:pt x="301682" y="1333903"/>
                </a:lnTo>
                <a:lnTo>
                  <a:pt x="280641" y="1373823"/>
                </a:lnTo>
                <a:lnTo>
                  <a:pt x="260293" y="1414160"/>
                </a:lnTo>
                <a:lnTo>
                  <a:pt x="240646" y="1454905"/>
                </a:lnTo>
                <a:lnTo>
                  <a:pt x="221708" y="1496050"/>
                </a:lnTo>
                <a:lnTo>
                  <a:pt x="203487" y="1537587"/>
                </a:lnTo>
                <a:lnTo>
                  <a:pt x="185990" y="1579510"/>
                </a:lnTo>
                <a:lnTo>
                  <a:pt x="169226" y="1621808"/>
                </a:lnTo>
                <a:lnTo>
                  <a:pt x="153203" y="1664476"/>
                </a:lnTo>
                <a:lnTo>
                  <a:pt x="137928" y="1707504"/>
                </a:lnTo>
                <a:lnTo>
                  <a:pt x="123410" y="1750885"/>
                </a:lnTo>
                <a:lnTo>
                  <a:pt x="109656" y="1794611"/>
                </a:lnTo>
                <a:lnTo>
                  <a:pt x="96674" y="1838673"/>
                </a:lnTo>
                <a:lnTo>
                  <a:pt x="84472" y="1883065"/>
                </a:lnTo>
                <a:lnTo>
                  <a:pt x="73059" y="1927778"/>
                </a:lnTo>
                <a:lnTo>
                  <a:pt x="62441" y="1972805"/>
                </a:lnTo>
                <a:lnTo>
                  <a:pt x="52628" y="2018136"/>
                </a:lnTo>
                <a:lnTo>
                  <a:pt x="43626" y="2063765"/>
                </a:lnTo>
                <a:lnTo>
                  <a:pt x="35444" y="2109683"/>
                </a:lnTo>
                <a:lnTo>
                  <a:pt x="28089" y="2155883"/>
                </a:lnTo>
                <a:lnTo>
                  <a:pt x="21570" y="2202357"/>
                </a:lnTo>
                <a:lnTo>
                  <a:pt x="15895" y="2249096"/>
                </a:lnTo>
                <a:lnTo>
                  <a:pt x="11071" y="2296092"/>
                </a:lnTo>
                <a:lnTo>
                  <a:pt x="7106" y="2343339"/>
                </a:lnTo>
                <a:lnTo>
                  <a:pt x="4009" y="2390828"/>
                </a:lnTo>
                <a:lnTo>
                  <a:pt x="1787" y="2438550"/>
                </a:lnTo>
                <a:lnTo>
                  <a:pt x="448" y="2486499"/>
                </a:lnTo>
                <a:lnTo>
                  <a:pt x="0" y="2534666"/>
                </a:lnTo>
                <a:lnTo>
                  <a:pt x="531" y="2587009"/>
                </a:lnTo>
                <a:lnTo>
                  <a:pt x="2118" y="2639104"/>
                </a:lnTo>
                <a:lnTo>
                  <a:pt x="4749" y="2690938"/>
                </a:lnTo>
                <a:lnTo>
                  <a:pt x="8412" y="2742500"/>
                </a:lnTo>
                <a:lnTo>
                  <a:pt x="13096" y="2793776"/>
                </a:lnTo>
                <a:lnTo>
                  <a:pt x="18790" y="2844754"/>
                </a:lnTo>
                <a:lnTo>
                  <a:pt x="25483" y="2895423"/>
                </a:lnTo>
                <a:lnTo>
                  <a:pt x="33162" y="2945769"/>
                </a:lnTo>
                <a:lnTo>
                  <a:pt x="41816" y="2995781"/>
                </a:lnTo>
                <a:lnTo>
                  <a:pt x="51435" y="3045447"/>
                </a:lnTo>
                <a:lnTo>
                  <a:pt x="78359" y="3150108"/>
                </a:lnTo>
                <a:lnTo>
                  <a:pt x="178816" y="3147568"/>
                </a:lnTo>
                <a:lnTo>
                  <a:pt x="227306" y="3144731"/>
                </a:lnTo>
                <a:lnTo>
                  <a:pt x="275593" y="3141155"/>
                </a:lnTo>
                <a:lnTo>
                  <a:pt x="323674" y="3136844"/>
                </a:lnTo>
                <a:lnTo>
                  <a:pt x="371541" y="3131805"/>
                </a:lnTo>
                <a:lnTo>
                  <a:pt x="419189" y="3126043"/>
                </a:lnTo>
                <a:lnTo>
                  <a:pt x="466613" y="3119564"/>
                </a:lnTo>
                <a:lnTo>
                  <a:pt x="513807" y="3112373"/>
                </a:lnTo>
                <a:lnTo>
                  <a:pt x="560765" y="3104476"/>
                </a:lnTo>
                <a:lnTo>
                  <a:pt x="607482" y="3095878"/>
                </a:lnTo>
                <a:lnTo>
                  <a:pt x="653952" y="3086585"/>
                </a:lnTo>
                <a:lnTo>
                  <a:pt x="700169" y="3076603"/>
                </a:lnTo>
                <a:lnTo>
                  <a:pt x="746129" y="3065937"/>
                </a:lnTo>
                <a:lnTo>
                  <a:pt x="791825" y="3054594"/>
                </a:lnTo>
                <a:lnTo>
                  <a:pt x="837252" y="3042577"/>
                </a:lnTo>
                <a:lnTo>
                  <a:pt x="882404" y="3029894"/>
                </a:lnTo>
                <a:lnTo>
                  <a:pt x="927276" y="3016549"/>
                </a:lnTo>
                <a:lnTo>
                  <a:pt x="971861" y="3002548"/>
                </a:lnTo>
                <a:lnTo>
                  <a:pt x="1016155" y="2987897"/>
                </a:lnTo>
                <a:lnTo>
                  <a:pt x="1060152" y="2972602"/>
                </a:lnTo>
                <a:lnTo>
                  <a:pt x="1103846" y="2956668"/>
                </a:lnTo>
                <a:lnTo>
                  <a:pt x="1147232" y="2940100"/>
                </a:lnTo>
                <a:lnTo>
                  <a:pt x="1190304" y="2922905"/>
                </a:lnTo>
                <a:lnTo>
                  <a:pt x="1233056" y="2905087"/>
                </a:lnTo>
                <a:lnTo>
                  <a:pt x="1275483" y="2886653"/>
                </a:lnTo>
                <a:lnTo>
                  <a:pt x="1317579" y="2867608"/>
                </a:lnTo>
                <a:lnTo>
                  <a:pt x="1359338" y="2847957"/>
                </a:lnTo>
                <a:lnTo>
                  <a:pt x="1400756" y="2827707"/>
                </a:lnTo>
                <a:lnTo>
                  <a:pt x="1441826" y="2806862"/>
                </a:lnTo>
                <a:lnTo>
                  <a:pt x="1482543" y="2785429"/>
                </a:lnTo>
                <a:lnTo>
                  <a:pt x="1522902" y="2763413"/>
                </a:lnTo>
                <a:lnTo>
                  <a:pt x="1562896" y="2740820"/>
                </a:lnTo>
                <a:lnTo>
                  <a:pt x="1602520" y="2717655"/>
                </a:lnTo>
                <a:lnTo>
                  <a:pt x="1641768" y="2693923"/>
                </a:lnTo>
                <a:lnTo>
                  <a:pt x="1680636" y="2669631"/>
                </a:lnTo>
                <a:lnTo>
                  <a:pt x="1719116" y="2644784"/>
                </a:lnTo>
                <a:lnTo>
                  <a:pt x="1757204" y="2619388"/>
                </a:lnTo>
                <a:lnTo>
                  <a:pt x="1794895" y="2593448"/>
                </a:lnTo>
                <a:lnTo>
                  <a:pt x="1832181" y="2566969"/>
                </a:lnTo>
                <a:lnTo>
                  <a:pt x="1869059" y="2539958"/>
                </a:lnTo>
                <a:lnTo>
                  <a:pt x="1905522" y="2512420"/>
                </a:lnTo>
                <a:lnTo>
                  <a:pt x="1941564" y="2484361"/>
                </a:lnTo>
                <a:lnTo>
                  <a:pt x="1977181" y="2455786"/>
                </a:lnTo>
                <a:lnTo>
                  <a:pt x="2012366" y="2426701"/>
                </a:lnTo>
                <a:lnTo>
                  <a:pt x="2047114" y="2397111"/>
                </a:lnTo>
                <a:lnTo>
                  <a:pt x="2081419" y="2367022"/>
                </a:lnTo>
                <a:lnTo>
                  <a:pt x="2115276" y="2336439"/>
                </a:lnTo>
                <a:lnTo>
                  <a:pt x="2148680" y="2305369"/>
                </a:lnTo>
                <a:lnTo>
                  <a:pt x="2181623" y="2273817"/>
                </a:lnTo>
                <a:lnTo>
                  <a:pt x="2214102" y="2241788"/>
                </a:lnTo>
                <a:lnTo>
                  <a:pt x="2246109" y="2209288"/>
                </a:lnTo>
                <a:lnTo>
                  <a:pt x="2277641" y="2176322"/>
                </a:lnTo>
                <a:lnTo>
                  <a:pt x="2308691" y="2142897"/>
                </a:lnTo>
                <a:lnTo>
                  <a:pt x="2339253" y="2109017"/>
                </a:lnTo>
                <a:lnTo>
                  <a:pt x="2369322" y="2074689"/>
                </a:lnTo>
                <a:lnTo>
                  <a:pt x="2398892" y="2039918"/>
                </a:lnTo>
                <a:lnTo>
                  <a:pt x="2427958" y="2004710"/>
                </a:lnTo>
                <a:lnTo>
                  <a:pt x="2456514" y="1969069"/>
                </a:lnTo>
                <a:lnTo>
                  <a:pt x="2484555" y="1933003"/>
                </a:lnTo>
                <a:lnTo>
                  <a:pt x="2512075" y="1896516"/>
                </a:lnTo>
                <a:lnTo>
                  <a:pt x="2539068" y="1859613"/>
                </a:lnTo>
                <a:lnTo>
                  <a:pt x="2565528" y="1822302"/>
                </a:lnTo>
                <a:lnTo>
                  <a:pt x="2591451" y="1784586"/>
                </a:lnTo>
                <a:lnTo>
                  <a:pt x="2616831" y="1746472"/>
                </a:lnTo>
                <a:lnTo>
                  <a:pt x="2641661" y="1707966"/>
                </a:lnTo>
                <a:lnTo>
                  <a:pt x="2665937" y="1669073"/>
                </a:lnTo>
                <a:lnTo>
                  <a:pt x="2689652" y="1629798"/>
                </a:lnTo>
                <a:lnTo>
                  <a:pt x="2712802" y="1590147"/>
                </a:lnTo>
                <a:lnTo>
                  <a:pt x="2735380" y="1550126"/>
                </a:lnTo>
                <a:lnTo>
                  <a:pt x="2757381" y="1509741"/>
                </a:lnTo>
                <a:lnTo>
                  <a:pt x="2778800" y="1468996"/>
                </a:lnTo>
                <a:lnTo>
                  <a:pt x="2799630" y="1427898"/>
                </a:lnTo>
                <a:lnTo>
                  <a:pt x="2819867" y="1386452"/>
                </a:lnTo>
                <a:lnTo>
                  <a:pt x="2839504" y="1344664"/>
                </a:lnTo>
                <a:lnTo>
                  <a:pt x="2858536" y="1302539"/>
                </a:lnTo>
                <a:lnTo>
                  <a:pt x="2876957" y="1260083"/>
                </a:lnTo>
                <a:lnTo>
                  <a:pt x="2894762" y="1217302"/>
                </a:lnTo>
                <a:lnTo>
                  <a:pt x="2911946" y="1174201"/>
                </a:lnTo>
                <a:lnTo>
                  <a:pt x="2928502" y="1130785"/>
                </a:lnTo>
                <a:lnTo>
                  <a:pt x="2944425" y="1087061"/>
                </a:lnTo>
                <a:lnTo>
                  <a:pt x="2959709" y="1043034"/>
                </a:lnTo>
                <a:lnTo>
                  <a:pt x="2974349" y="998709"/>
                </a:lnTo>
                <a:lnTo>
                  <a:pt x="2988340" y="954093"/>
                </a:lnTo>
                <a:lnTo>
                  <a:pt x="3001675" y="909190"/>
                </a:lnTo>
                <a:lnTo>
                  <a:pt x="3014349" y="864007"/>
                </a:lnTo>
                <a:lnTo>
                  <a:pt x="3026356" y="818548"/>
                </a:lnTo>
                <a:lnTo>
                  <a:pt x="3037691" y="772820"/>
                </a:lnTo>
                <a:lnTo>
                  <a:pt x="3048395" y="726615"/>
                </a:lnTo>
                <a:lnTo>
                  <a:pt x="3058323" y="680579"/>
                </a:lnTo>
                <a:lnTo>
                  <a:pt x="3067608" y="634076"/>
                </a:lnTo>
                <a:lnTo>
                  <a:pt x="3076198" y="587326"/>
                </a:lnTo>
                <a:lnTo>
                  <a:pt x="3084089" y="540335"/>
                </a:lnTo>
                <a:lnTo>
                  <a:pt x="3091273" y="493107"/>
                </a:lnTo>
                <a:lnTo>
                  <a:pt x="3097747" y="445650"/>
                </a:lnTo>
                <a:lnTo>
                  <a:pt x="3103503" y="397968"/>
                </a:lnTo>
                <a:lnTo>
                  <a:pt x="3108537" y="350067"/>
                </a:lnTo>
                <a:lnTo>
                  <a:pt x="3112847" y="301883"/>
                </a:lnTo>
                <a:lnTo>
                  <a:pt x="3116414" y="253629"/>
                </a:lnTo>
                <a:lnTo>
                  <a:pt x="3119247" y="205105"/>
                </a:lnTo>
                <a:lnTo>
                  <a:pt x="3122676" y="71882"/>
                </a:lnTo>
                <a:lnTo>
                  <a:pt x="3043428" y="51435"/>
                </a:lnTo>
                <a:lnTo>
                  <a:pt x="2993797" y="41816"/>
                </a:lnTo>
                <a:lnTo>
                  <a:pt x="2943820" y="33162"/>
                </a:lnTo>
                <a:lnTo>
                  <a:pt x="2893509" y="25483"/>
                </a:lnTo>
                <a:lnTo>
                  <a:pt x="2842877" y="18790"/>
                </a:lnTo>
                <a:lnTo>
                  <a:pt x="2791936" y="13096"/>
                </a:lnTo>
                <a:lnTo>
                  <a:pt x="2740697" y="8412"/>
                </a:lnTo>
                <a:lnTo>
                  <a:pt x="2689173" y="4749"/>
                </a:lnTo>
                <a:lnTo>
                  <a:pt x="2637377" y="2118"/>
                </a:lnTo>
                <a:lnTo>
                  <a:pt x="2585320" y="531"/>
                </a:lnTo>
                <a:lnTo>
                  <a:pt x="2533015" y="0"/>
                </a:lnTo>
                <a:close/>
              </a:path>
            </a:pathLst>
          </a:custGeom>
          <a:solidFill>
            <a:srgbClr val="EF9C2A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14"/>
          <p:cNvSpPr/>
          <p:nvPr/>
        </p:nvSpPr>
        <p:spPr>
          <a:xfrm>
            <a:off x="6083808" y="4011168"/>
            <a:ext cx="2081953" cy="2100157"/>
          </a:xfrm>
          <a:custGeom>
            <a:avLst/>
            <a:gdLst/>
            <a:ahLst/>
            <a:cxnLst/>
            <a:rect l="l" t="t" r="r" b="b"/>
            <a:pathLst>
              <a:path w="3122929" h="3150234">
                <a:moveTo>
                  <a:pt x="2533015" y="0"/>
                </a:moveTo>
                <a:lnTo>
                  <a:pt x="2585320" y="531"/>
                </a:lnTo>
                <a:lnTo>
                  <a:pt x="2637377" y="2118"/>
                </a:lnTo>
                <a:lnTo>
                  <a:pt x="2689173" y="4749"/>
                </a:lnTo>
                <a:lnTo>
                  <a:pt x="2740697" y="8412"/>
                </a:lnTo>
                <a:lnTo>
                  <a:pt x="2791936" y="13096"/>
                </a:lnTo>
                <a:lnTo>
                  <a:pt x="2842877" y="18790"/>
                </a:lnTo>
                <a:lnTo>
                  <a:pt x="2893509" y="25483"/>
                </a:lnTo>
                <a:lnTo>
                  <a:pt x="2943820" y="33162"/>
                </a:lnTo>
                <a:lnTo>
                  <a:pt x="2993797" y="41816"/>
                </a:lnTo>
                <a:lnTo>
                  <a:pt x="3043428" y="51435"/>
                </a:lnTo>
                <a:lnTo>
                  <a:pt x="3122676" y="71882"/>
                </a:lnTo>
                <a:lnTo>
                  <a:pt x="3119247" y="205105"/>
                </a:lnTo>
                <a:lnTo>
                  <a:pt x="3116414" y="253629"/>
                </a:lnTo>
                <a:lnTo>
                  <a:pt x="3112842" y="301952"/>
                </a:lnTo>
                <a:lnTo>
                  <a:pt x="3108537" y="350067"/>
                </a:lnTo>
                <a:lnTo>
                  <a:pt x="3103503" y="397968"/>
                </a:lnTo>
                <a:lnTo>
                  <a:pt x="3097747" y="445650"/>
                </a:lnTo>
                <a:lnTo>
                  <a:pt x="3091273" y="493107"/>
                </a:lnTo>
                <a:lnTo>
                  <a:pt x="3084089" y="540335"/>
                </a:lnTo>
                <a:lnTo>
                  <a:pt x="3076198" y="587326"/>
                </a:lnTo>
                <a:lnTo>
                  <a:pt x="3067608" y="634076"/>
                </a:lnTo>
                <a:lnTo>
                  <a:pt x="3058323" y="680579"/>
                </a:lnTo>
                <a:lnTo>
                  <a:pt x="3048349" y="726829"/>
                </a:lnTo>
                <a:lnTo>
                  <a:pt x="3037691" y="772820"/>
                </a:lnTo>
                <a:lnTo>
                  <a:pt x="3026356" y="818548"/>
                </a:lnTo>
                <a:lnTo>
                  <a:pt x="3014349" y="864007"/>
                </a:lnTo>
                <a:lnTo>
                  <a:pt x="3001675" y="909190"/>
                </a:lnTo>
                <a:lnTo>
                  <a:pt x="2988340" y="954093"/>
                </a:lnTo>
                <a:lnTo>
                  <a:pt x="2974349" y="998709"/>
                </a:lnTo>
                <a:lnTo>
                  <a:pt x="2959709" y="1043034"/>
                </a:lnTo>
                <a:lnTo>
                  <a:pt x="2944425" y="1087061"/>
                </a:lnTo>
                <a:lnTo>
                  <a:pt x="2928502" y="1130785"/>
                </a:lnTo>
                <a:lnTo>
                  <a:pt x="2911946" y="1174201"/>
                </a:lnTo>
                <a:lnTo>
                  <a:pt x="2894762" y="1217302"/>
                </a:lnTo>
                <a:lnTo>
                  <a:pt x="2876957" y="1260083"/>
                </a:lnTo>
                <a:lnTo>
                  <a:pt x="2858536" y="1302539"/>
                </a:lnTo>
                <a:lnTo>
                  <a:pt x="2839504" y="1344664"/>
                </a:lnTo>
                <a:lnTo>
                  <a:pt x="2819867" y="1386452"/>
                </a:lnTo>
                <a:lnTo>
                  <a:pt x="2799630" y="1427898"/>
                </a:lnTo>
                <a:lnTo>
                  <a:pt x="2778800" y="1468996"/>
                </a:lnTo>
                <a:lnTo>
                  <a:pt x="2757381" y="1509741"/>
                </a:lnTo>
                <a:lnTo>
                  <a:pt x="2735380" y="1550126"/>
                </a:lnTo>
                <a:lnTo>
                  <a:pt x="2712802" y="1590147"/>
                </a:lnTo>
                <a:lnTo>
                  <a:pt x="2689652" y="1629798"/>
                </a:lnTo>
                <a:lnTo>
                  <a:pt x="2665937" y="1669073"/>
                </a:lnTo>
                <a:lnTo>
                  <a:pt x="2641661" y="1707966"/>
                </a:lnTo>
                <a:lnTo>
                  <a:pt x="2616831" y="1746472"/>
                </a:lnTo>
                <a:lnTo>
                  <a:pt x="2591451" y="1784586"/>
                </a:lnTo>
                <a:lnTo>
                  <a:pt x="2565528" y="1822302"/>
                </a:lnTo>
                <a:lnTo>
                  <a:pt x="2539068" y="1859613"/>
                </a:lnTo>
                <a:lnTo>
                  <a:pt x="2512075" y="1896516"/>
                </a:lnTo>
                <a:lnTo>
                  <a:pt x="2484555" y="1933003"/>
                </a:lnTo>
                <a:lnTo>
                  <a:pt x="2456514" y="1969069"/>
                </a:lnTo>
                <a:lnTo>
                  <a:pt x="2427958" y="2004710"/>
                </a:lnTo>
                <a:lnTo>
                  <a:pt x="2398892" y="2039918"/>
                </a:lnTo>
                <a:lnTo>
                  <a:pt x="2369322" y="2074689"/>
                </a:lnTo>
                <a:lnTo>
                  <a:pt x="2339253" y="2109017"/>
                </a:lnTo>
                <a:lnTo>
                  <a:pt x="2308691" y="2142897"/>
                </a:lnTo>
                <a:lnTo>
                  <a:pt x="2277641" y="2176322"/>
                </a:lnTo>
                <a:lnTo>
                  <a:pt x="2246109" y="2209288"/>
                </a:lnTo>
                <a:lnTo>
                  <a:pt x="2214102" y="2241788"/>
                </a:lnTo>
                <a:lnTo>
                  <a:pt x="2181623" y="2273817"/>
                </a:lnTo>
                <a:lnTo>
                  <a:pt x="2148680" y="2305369"/>
                </a:lnTo>
                <a:lnTo>
                  <a:pt x="2115276" y="2336439"/>
                </a:lnTo>
                <a:lnTo>
                  <a:pt x="2081419" y="2367022"/>
                </a:lnTo>
                <a:lnTo>
                  <a:pt x="2047114" y="2397111"/>
                </a:lnTo>
                <a:lnTo>
                  <a:pt x="2012366" y="2426701"/>
                </a:lnTo>
                <a:lnTo>
                  <a:pt x="1977181" y="2455786"/>
                </a:lnTo>
                <a:lnTo>
                  <a:pt x="1941564" y="2484361"/>
                </a:lnTo>
                <a:lnTo>
                  <a:pt x="1905522" y="2512420"/>
                </a:lnTo>
                <a:lnTo>
                  <a:pt x="1869059" y="2539958"/>
                </a:lnTo>
                <a:lnTo>
                  <a:pt x="1832181" y="2566969"/>
                </a:lnTo>
                <a:lnTo>
                  <a:pt x="1794895" y="2593448"/>
                </a:lnTo>
                <a:lnTo>
                  <a:pt x="1757204" y="2619388"/>
                </a:lnTo>
                <a:lnTo>
                  <a:pt x="1719116" y="2644784"/>
                </a:lnTo>
                <a:lnTo>
                  <a:pt x="1680636" y="2669631"/>
                </a:lnTo>
                <a:lnTo>
                  <a:pt x="1641768" y="2693923"/>
                </a:lnTo>
                <a:lnTo>
                  <a:pt x="1602520" y="2717655"/>
                </a:lnTo>
                <a:lnTo>
                  <a:pt x="1562896" y="2740820"/>
                </a:lnTo>
                <a:lnTo>
                  <a:pt x="1522902" y="2763413"/>
                </a:lnTo>
                <a:lnTo>
                  <a:pt x="1482543" y="2785429"/>
                </a:lnTo>
                <a:lnTo>
                  <a:pt x="1441826" y="2806862"/>
                </a:lnTo>
                <a:lnTo>
                  <a:pt x="1400756" y="2827707"/>
                </a:lnTo>
                <a:lnTo>
                  <a:pt x="1359338" y="2847957"/>
                </a:lnTo>
                <a:lnTo>
                  <a:pt x="1317579" y="2867608"/>
                </a:lnTo>
                <a:lnTo>
                  <a:pt x="1275483" y="2886653"/>
                </a:lnTo>
                <a:lnTo>
                  <a:pt x="1233056" y="2905087"/>
                </a:lnTo>
                <a:lnTo>
                  <a:pt x="1190304" y="2922905"/>
                </a:lnTo>
                <a:lnTo>
                  <a:pt x="1147232" y="2940100"/>
                </a:lnTo>
                <a:lnTo>
                  <a:pt x="1103846" y="2956668"/>
                </a:lnTo>
                <a:lnTo>
                  <a:pt x="1060152" y="2972602"/>
                </a:lnTo>
                <a:lnTo>
                  <a:pt x="1016155" y="2987897"/>
                </a:lnTo>
                <a:lnTo>
                  <a:pt x="971861" y="3002548"/>
                </a:lnTo>
                <a:lnTo>
                  <a:pt x="927276" y="3016549"/>
                </a:lnTo>
                <a:lnTo>
                  <a:pt x="882404" y="3029894"/>
                </a:lnTo>
                <a:lnTo>
                  <a:pt x="837252" y="3042577"/>
                </a:lnTo>
                <a:lnTo>
                  <a:pt x="791825" y="3054594"/>
                </a:lnTo>
                <a:lnTo>
                  <a:pt x="746129" y="3065937"/>
                </a:lnTo>
                <a:lnTo>
                  <a:pt x="700169" y="3076603"/>
                </a:lnTo>
                <a:lnTo>
                  <a:pt x="653952" y="3086585"/>
                </a:lnTo>
                <a:lnTo>
                  <a:pt x="607482" y="3095878"/>
                </a:lnTo>
                <a:lnTo>
                  <a:pt x="560765" y="3104476"/>
                </a:lnTo>
                <a:lnTo>
                  <a:pt x="513807" y="3112373"/>
                </a:lnTo>
                <a:lnTo>
                  <a:pt x="466613" y="3119564"/>
                </a:lnTo>
                <a:lnTo>
                  <a:pt x="419189" y="3126043"/>
                </a:lnTo>
                <a:lnTo>
                  <a:pt x="371541" y="3131805"/>
                </a:lnTo>
                <a:lnTo>
                  <a:pt x="323674" y="3136844"/>
                </a:lnTo>
                <a:lnTo>
                  <a:pt x="275593" y="3141155"/>
                </a:lnTo>
                <a:lnTo>
                  <a:pt x="227306" y="3144731"/>
                </a:lnTo>
                <a:lnTo>
                  <a:pt x="178816" y="3147568"/>
                </a:lnTo>
                <a:lnTo>
                  <a:pt x="78359" y="3150108"/>
                </a:lnTo>
                <a:lnTo>
                  <a:pt x="51435" y="3045447"/>
                </a:lnTo>
                <a:lnTo>
                  <a:pt x="41816" y="2995781"/>
                </a:lnTo>
                <a:lnTo>
                  <a:pt x="33162" y="2945769"/>
                </a:lnTo>
                <a:lnTo>
                  <a:pt x="25483" y="2895423"/>
                </a:lnTo>
                <a:lnTo>
                  <a:pt x="18790" y="2844754"/>
                </a:lnTo>
                <a:lnTo>
                  <a:pt x="13096" y="2793776"/>
                </a:lnTo>
                <a:lnTo>
                  <a:pt x="8412" y="2742500"/>
                </a:lnTo>
                <a:lnTo>
                  <a:pt x="4749" y="2690938"/>
                </a:lnTo>
                <a:lnTo>
                  <a:pt x="2118" y="2639104"/>
                </a:lnTo>
                <a:lnTo>
                  <a:pt x="531" y="2587009"/>
                </a:lnTo>
                <a:lnTo>
                  <a:pt x="0" y="2534666"/>
                </a:lnTo>
                <a:lnTo>
                  <a:pt x="448" y="2486499"/>
                </a:lnTo>
                <a:lnTo>
                  <a:pt x="1787" y="2438550"/>
                </a:lnTo>
                <a:lnTo>
                  <a:pt x="4009" y="2390828"/>
                </a:lnTo>
                <a:lnTo>
                  <a:pt x="7106" y="2343339"/>
                </a:lnTo>
                <a:lnTo>
                  <a:pt x="11071" y="2296092"/>
                </a:lnTo>
                <a:lnTo>
                  <a:pt x="15895" y="2249096"/>
                </a:lnTo>
                <a:lnTo>
                  <a:pt x="21570" y="2202357"/>
                </a:lnTo>
                <a:lnTo>
                  <a:pt x="28089" y="2155883"/>
                </a:lnTo>
                <a:lnTo>
                  <a:pt x="35444" y="2109683"/>
                </a:lnTo>
                <a:lnTo>
                  <a:pt x="43626" y="2063765"/>
                </a:lnTo>
                <a:lnTo>
                  <a:pt x="52628" y="2018136"/>
                </a:lnTo>
                <a:lnTo>
                  <a:pt x="62441" y="1972805"/>
                </a:lnTo>
                <a:lnTo>
                  <a:pt x="73059" y="1927778"/>
                </a:lnTo>
                <a:lnTo>
                  <a:pt x="84472" y="1883065"/>
                </a:lnTo>
                <a:lnTo>
                  <a:pt x="96674" y="1838673"/>
                </a:lnTo>
                <a:lnTo>
                  <a:pt x="109656" y="1794611"/>
                </a:lnTo>
                <a:lnTo>
                  <a:pt x="123410" y="1750885"/>
                </a:lnTo>
                <a:lnTo>
                  <a:pt x="137928" y="1707504"/>
                </a:lnTo>
                <a:lnTo>
                  <a:pt x="153203" y="1664476"/>
                </a:lnTo>
                <a:lnTo>
                  <a:pt x="169226" y="1621808"/>
                </a:lnTo>
                <a:lnTo>
                  <a:pt x="185990" y="1579510"/>
                </a:lnTo>
                <a:lnTo>
                  <a:pt x="203487" y="1537587"/>
                </a:lnTo>
                <a:lnTo>
                  <a:pt x="221708" y="1496050"/>
                </a:lnTo>
                <a:lnTo>
                  <a:pt x="240646" y="1454905"/>
                </a:lnTo>
                <a:lnTo>
                  <a:pt x="260293" y="1414160"/>
                </a:lnTo>
                <a:lnTo>
                  <a:pt x="280641" y="1373823"/>
                </a:lnTo>
                <a:lnTo>
                  <a:pt x="301682" y="1333903"/>
                </a:lnTo>
                <a:lnTo>
                  <a:pt x="323408" y="1294407"/>
                </a:lnTo>
                <a:lnTo>
                  <a:pt x="345811" y="1255343"/>
                </a:lnTo>
                <a:lnTo>
                  <a:pt x="368884" y="1216719"/>
                </a:lnTo>
                <a:lnTo>
                  <a:pt x="392618" y="1178542"/>
                </a:lnTo>
                <a:lnTo>
                  <a:pt x="417005" y="1140822"/>
                </a:lnTo>
                <a:lnTo>
                  <a:pt x="442038" y="1103565"/>
                </a:lnTo>
                <a:lnTo>
                  <a:pt x="467709" y="1066780"/>
                </a:lnTo>
                <a:lnTo>
                  <a:pt x="494010" y="1030475"/>
                </a:lnTo>
                <a:lnTo>
                  <a:pt x="520932" y="994657"/>
                </a:lnTo>
                <a:lnTo>
                  <a:pt x="548468" y="959335"/>
                </a:lnTo>
                <a:lnTo>
                  <a:pt x="576610" y="924515"/>
                </a:lnTo>
                <a:lnTo>
                  <a:pt x="605350" y="890208"/>
                </a:lnTo>
                <a:lnTo>
                  <a:pt x="634681" y="856419"/>
                </a:lnTo>
                <a:lnTo>
                  <a:pt x="664593" y="823158"/>
                </a:lnTo>
                <a:lnTo>
                  <a:pt x="695080" y="790431"/>
                </a:lnTo>
                <a:lnTo>
                  <a:pt x="726133" y="758248"/>
                </a:lnTo>
                <a:lnTo>
                  <a:pt x="757745" y="726615"/>
                </a:lnTo>
                <a:lnTo>
                  <a:pt x="789907" y="695542"/>
                </a:lnTo>
                <a:lnTo>
                  <a:pt x="822612" y="665035"/>
                </a:lnTo>
                <a:lnTo>
                  <a:pt x="855852" y="635102"/>
                </a:lnTo>
                <a:lnTo>
                  <a:pt x="889618" y="605753"/>
                </a:lnTo>
                <a:lnTo>
                  <a:pt x="923904" y="576993"/>
                </a:lnTo>
                <a:lnTo>
                  <a:pt x="958700" y="548833"/>
                </a:lnTo>
                <a:lnTo>
                  <a:pt x="993999" y="521278"/>
                </a:lnTo>
                <a:lnTo>
                  <a:pt x="1029794" y="494338"/>
                </a:lnTo>
                <a:lnTo>
                  <a:pt x="1066075" y="468020"/>
                </a:lnTo>
                <a:lnTo>
                  <a:pt x="1102836" y="442333"/>
                </a:lnTo>
                <a:lnTo>
                  <a:pt x="1140069" y="417283"/>
                </a:lnTo>
                <a:lnTo>
                  <a:pt x="1177765" y="392879"/>
                </a:lnTo>
                <a:lnTo>
                  <a:pt x="1215916" y="369130"/>
                </a:lnTo>
                <a:lnTo>
                  <a:pt x="1254515" y="346042"/>
                </a:lnTo>
                <a:lnTo>
                  <a:pt x="1293554" y="323623"/>
                </a:lnTo>
                <a:lnTo>
                  <a:pt x="1333024" y="301883"/>
                </a:lnTo>
                <a:lnTo>
                  <a:pt x="1372918" y="280828"/>
                </a:lnTo>
                <a:lnTo>
                  <a:pt x="1413229" y="260466"/>
                </a:lnTo>
                <a:lnTo>
                  <a:pt x="1453947" y="240806"/>
                </a:lnTo>
                <a:lnTo>
                  <a:pt x="1495066" y="221856"/>
                </a:lnTo>
                <a:lnTo>
                  <a:pt x="1536576" y="203623"/>
                </a:lnTo>
                <a:lnTo>
                  <a:pt x="1578471" y="186114"/>
                </a:lnTo>
                <a:lnTo>
                  <a:pt x="1620743" y="169339"/>
                </a:lnTo>
                <a:lnTo>
                  <a:pt x="1663382" y="153305"/>
                </a:lnTo>
                <a:lnTo>
                  <a:pt x="1706383" y="138021"/>
                </a:lnTo>
                <a:lnTo>
                  <a:pt x="1749736" y="123492"/>
                </a:lnTo>
                <a:lnTo>
                  <a:pt x="1793433" y="109729"/>
                </a:lnTo>
                <a:lnTo>
                  <a:pt x="1837468" y="96739"/>
                </a:lnTo>
                <a:lnTo>
                  <a:pt x="1881831" y="84529"/>
                </a:lnTo>
                <a:lnTo>
                  <a:pt x="1926515" y="73108"/>
                </a:lnTo>
                <a:lnTo>
                  <a:pt x="1971513" y="62483"/>
                </a:lnTo>
                <a:lnTo>
                  <a:pt x="2016815" y="52663"/>
                </a:lnTo>
                <a:lnTo>
                  <a:pt x="2062415" y="43655"/>
                </a:lnTo>
                <a:lnTo>
                  <a:pt x="2108303" y="35467"/>
                </a:lnTo>
                <a:lnTo>
                  <a:pt x="2154474" y="28108"/>
                </a:lnTo>
                <a:lnTo>
                  <a:pt x="2200917" y="21585"/>
                </a:lnTo>
                <a:lnTo>
                  <a:pt x="2247627" y="15906"/>
                </a:lnTo>
                <a:lnTo>
                  <a:pt x="2294593" y="11078"/>
                </a:lnTo>
                <a:lnTo>
                  <a:pt x="2341810" y="7111"/>
                </a:lnTo>
                <a:lnTo>
                  <a:pt x="2389268" y="4012"/>
                </a:lnTo>
                <a:lnTo>
                  <a:pt x="2436960" y="1788"/>
                </a:lnTo>
                <a:lnTo>
                  <a:pt x="2484878" y="448"/>
                </a:lnTo>
                <a:lnTo>
                  <a:pt x="2533015" y="0"/>
                </a:lnTo>
                <a:close/>
              </a:path>
            </a:pathLst>
          </a:custGeom>
          <a:ln w="883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/>
          <p:cNvSpPr/>
          <p:nvPr/>
        </p:nvSpPr>
        <p:spPr>
          <a:xfrm>
            <a:off x="3780535" y="1785095"/>
            <a:ext cx="4515104" cy="43912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6" name="object 16"/>
          <p:cNvSpPr/>
          <p:nvPr/>
        </p:nvSpPr>
        <p:spPr>
          <a:xfrm>
            <a:off x="4026407" y="1972055"/>
            <a:ext cx="4138507" cy="4138507"/>
          </a:xfrm>
          <a:custGeom>
            <a:avLst/>
            <a:gdLst/>
            <a:ahLst/>
            <a:cxnLst/>
            <a:rect l="l" t="t" r="r" b="b"/>
            <a:pathLst>
              <a:path w="6207759" h="6207759">
                <a:moveTo>
                  <a:pt x="0" y="3103626"/>
                </a:moveTo>
                <a:lnTo>
                  <a:pt x="370" y="3055200"/>
                </a:lnTo>
                <a:lnTo>
                  <a:pt x="1476" y="3006954"/>
                </a:lnTo>
                <a:lnTo>
                  <a:pt x="3314" y="2958891"/>
                </a:lnTo>
                <a:lnTo>
                  <a:pt x="5878" y="2911018"/>
                </a:lnTo>
                <a:lnTo>
                  <a:pt x="9163" y="2863340"/>
                </a:lnTo>
                <a:lnTo>
                  <a:pt x="13162" y="2815862"/>
                </a:lnTo>
                <a:lnTo>
                  <a:pt x="17872" y="2768589"/>
                </a:lnTo>
                <a:lnTo>
                  <a:pt x="23286" y="2721528"/>
                </a:lnTo>
                <a:lnTo>
                  <a:pt x="29398" y="2674682"/>
                </a:lnTo>
                <a:lnTo>
                  <a:pt x="36205" y="2628059"/>
                </a:lnTo>
                <a:lnTo>
                  <a:pt x="43700" y="2581662"/>
                </a:lnTo>
                <a:lnTo>
                  <a:pt x="51878" y="2535498"/>
                </a:lnTo>
                <a:lnTo>
                  <a:pt x="60734" y="2489571"/>
                </a:lnTo>
                <a:lnTo>
                  <a:pt x="70261" y="2443887"/>
                </a:lnTo>
                <a:lnTo>
                  <a:pt x="80456" y="2398452"/>
                </a:lnTo>
                <a:lnTo>
                  <a:pt x="91312" y="2353271"/>
                </a:lnTo>
                <a:lnTo>
                  <a:pt x="102825" y="2308349"/>
                </a:lnTo>
                <a:lnTo>
                  <a:pt x="114988" y="2263691"/>
                </a:lnTo>
                <a:lnTo>
                  <a:pt x="127797" y="2219303"/>
                </a:lnTo>
                <a:lnTo>
                  <a:pt x="141245" y="2175191"/>
                </a:lnTo>
                <a:lnTo>
                  <a:pt x="155329" y="2131359"/>
                </a:lnTo>
                <a:lnTo>
                  <a:pt x="170042" y="2087813"/>
                </a:lnTo>
                <a:lnTo>
                  <a:pt x="185378" y="2044559"/>
                </a:lnTo>
                <a:lnTo>
                  <a:pt x="201334" y="2001601"/>
                </a:lnTo>
                <a:lnTo>
                  <a:pt x="217902" y="1958945"/>
                </a:lnTo>
                <a:lnTo>
                  <a:pt x="235079" y="1916597"/>
                </a:lnTo>
                <a:lnTo>
                  <a:pt x="252858" y="1874562"/>
                </a:lnTo>
                <a:lnTo>
                  <a:pt x="271234" y="1832845"/>
                </a:lnTo>
                <a:lnTo>
                  <a:pt x="290202" y="1791451"/>
                </a:lnTo>
                <a:lnTo>
                  <a:pt x="309756" y="1750386"/>
                </a:lnTo>
                <a:lnTo>
                  <a:pt x="329891" y="1709656"/>
                </a:lnTo>
                <a:lnTo>
                  <a:pt x="350602" y="1669265"/>
                </a:lnTo>
                <a:lnTo>
                  <a:pt x="371884" y="1629219"/>
                </a:lnTo>
                <a:lnTo>
                  <a:pt x="393730" y="1589524"/>
                </a:lnTo>
                <a:lnTo>
                  <a:pt x="416136" y="1550184"/>
                </a:lnTo>
                <a:lnTo>
                  <a:pt x="439096" y="1511206"/>
                </a:lnTo>
                <a:lnTo>
                  <a:pt x="462605" y="1472594"/>
                </a:lnTo>
                <a:lnTo>
                  <a:pt x="486658" y="1434353"/>
                </a:lnTo>
                <a:lnTo>
                  <a:pt x="511248" y="1396490"/>
                </a:lnTo>
                <a:lnTo>
                  <a:pt x="536372" y="1359010"/>
                </a:lnTo>
                <a:lnTo>
                  <a:pt x="562023" y="1321917"/>
                </a:lnTo>
                <a:lnTo>
                  <a:pt x="588195" y="1285218"/>
                </a:lnTo>
                <a:lnTo>
                  <a:pt x="614885" y="1248918"/>
                </a:lnTo>
                <a:lnTo>
                  <a:pt x="642086" y="1213021"/>
                </a:lnTo>
                <a:lnTo>
                  <a:pt x="669793" y="1177534"/>
                </a:lnTo>
                <a:lnTo>
                  <a:pt x="698000" y="1142461"/>
                </a:lnTo>
                <a:lnTo>
                  <a:pt x="726703" y="1107809"/>
                </a:lnTo>
                <a:lnTo>
                  <a:pt x="755895" y="1073582"/>
                </a:lnTo>
                <a:lnTo>
                  <a:pt x="785572" y="1039786"/>
                </a:lnTo>
                <a:lnTo>
                  <a:pt x="815728" y="1006426"/>
                </a:lnTo>
                <a:lnTo>
                  <a:pt x="846358" y="973508"/>
                </a:lnTo>
                <a:lnTo>
                  <a:pt x="877457" y="941037"/>
                </a:lnTo>
                <a:lnTo>
                  <a:pt x="909018" y="909018"/>
                </a:lnTo>
                <a:lnTo>
                  <a:pt x="941037" y="877457"/>
                </a:lnTo>
                <a:lnTo>
                  <a:pt x="973508" y="846358"/>
                </a:lnTo>
                <a:lnTo>
                  <a:pt x="1006426" y="815728"/>
                </a:lnTo>
                <a:lnTo>
                  <a:pt x="1039786" y="785572"/>
                </a:lnTo>
                <a:lnTo>
                  <a:pt x="1073582" y="755895"/>
                </a:lnTo>
                <a:lnTo>
                  <a:pt x="1107809" y="726703"/>
                </a:lnTo>
                <a:lnTo>
                  <a:pt x="1142461" y="698000"/>
                </a:lnTo>
                <a:lnTo>
                  <a:pt x="1177534" y="669793"/>
                </a:lnTo>
                <a:lnTo>
                  <a:pt x="1213021" y="642086"/>
                </a:lnTo>
                <a:lnTo>
                  <a:pt x="1248918" y="614885"/>
                </a:lnTo>
                <a:lnTo>
                  <a:pt x="1285218" y="588195"/>
                </a:lnTo>
                <a:lnTo>
                  <a:pt x="1321917" y="562023"/>
                </a:lnTo>
                <a:lnTo>
                  <a:pt x="1359010" y="536372"/>
                </a:lnTo>
                <a:lnTo>
                  <a:pt x="1396490" y="511248"/>
                </a:lnTo>
                <a:lnTo>
                  <a:pt x="1434353" y="486658"/>
                </a:lnTo>
                <a:lnTo>
                  <a:pt x="1472594" y="462605"/>
                </a:lnTo>
                <a:lnTo>
                  <a:pt x="1511206" y="439096"/>
                </a:lnTo>
                <a:lnTo>
                  <a:pt x="1550184" y="416136"/>
                </a:lnTo>
                <a:lnTo>
                  <a:pt x="1589524" y="393730"/>
                </a:lnTo>
                <a:lnTo>
                  <a:pt x="1629219" y="371884"/>
                </a:lnTo>
                <a:lnTo>
                  <a:pt x="1669265" y="350602"/>
                </a:lnTo>
                <a:lnTo>
                  <a:pt x="1709656" y="329891"/>
                </a:lnTo>
                <a:lnTo>
                  <a:pt x="1750386" y="309756"/>
                </a:lnTo>
                <a:lnTo>
                  <a:pt x="1791451" y="290202"/>
                </a:lnTo>
                <a:lnTo>
                  <a:pt x="1832845" y="271234"/>
                </a:lnTo>
                <a:lnTo>
                  <a:pt x="1874562" y="252858"/>
                </a:lnTo>
                <a:lnTo>
                  <a:pt x="1916597" y="235079"/>
                </a:lnTo>
                <a:lnTo>
                  <a:pt x="1958945" y="217902"/>
                </a:lnTo>
                <a:lnTo>
                  <a:pt x="2001601" y="201334"/>
                </a:lnTo>
                <a:lnTo>
                  <a:pt x="2044559" y="185378"/>
                </a:lnTo>
                <a:lnTo>
                  <a:pt x="2087813" y="170042"/>
                </a:lnTo>
                <a:lnTo>
                  <a:pt x="2131359" y="155329"/>
                </a:lnTo>
                <a:lnTo>
                  <a:pt x="2175191" y="141245"/>
                </a:lnTo>
                <a:lnTo>
                  <a:pt x="2219303" y="127797"/>
                </a:lnTo>
                <a:lnTo>
                  <a:pt x="2263691" y="114988"/>
                </a:lnTo>
                <a:lnTo>
                  <a:pt x="2308349" y="102825"/>
                </a:lnTo>
                <a:lnTo>
                  <a:pt x="2353271" y="91312"/>
                </a:lnTo>
                <a:lnTo>
                  <a:pt x="2398452" y="80456"/>
                </a:lnTo>
                <a:lnTo>
                  <a:pt x="2443887" y="70261"/>
                </a:lnTo>
                <a:lnTo>
                  <a:pt x="2489571" y="60734"/>
                </a:lnTo>
                <a:lnTo>
                  <a:pt x="2535498" y="51878"/>
                </a:lnTo>
                <a:lnTo>
                  <a:pt x="2581662" y="43700"/>
                </a:lnTo>
                <a:lnTo>
                  <a:pt x="2628059" y="36205"/>
                </a:lnTo>
                <a:lnTo>
                  <a:pt x="2674682" y="29398"/>
                </a:lnTo>
                <a:lnTo>
                  <a:pt x="2721528" y="23286"/>
                </a:lnTo>
                <a:lnTo>
                  <a:pt x="2768589" y="17872"/>
                </a:lnTo>
                <a:lnTo>
                  <a:pt x="2815862" y="13162"/>
                </a:lnTo>
                <a:lnTo>
                  <a:pt x="2863340" y="9163"/>
                </a:lnTo>
                <a:lnTo>
                  <a:pt x="2911018" y="5878"/>
                </a:lnTo>
                <a:lnTo>
                  <a:pt x="2958891" y="3314"/>
                </a:lnTo>
                <a:lnTo>
                  <a:pt x="3006954" y="1476"/>
                </a:lnTo>
                <a:lnTo>
                  <a:pt x="3055200" y="370"/>
                </a:lnTo>
                <a:lnTo>
                  <a:pt x="3103626" y="0"/>
                </a:lnTo>
                <a:lnTo>
                  <a:pt x="3152051" y="370"/>
                </a:lnTo>
                <a:lnTo>
                  <a:pt x="3200297" y="1476"/>
                </a:lnTo>
                <a:lnTo>
                  <a:pt x="3248360" y="3314"/>
                </a:lnTo>
                <a:lnTo>
                  <a:pt x="3296233" y="5878"/>
                </a:lnTo>
                <a:lnTo>
                  <a:pt x="3343911" y="9163"/>
                </a:lnTo>
                <a:lnTo>
                  <a:pt x="3391389" y="13162"/>
                </a:lnTo>
                <a:lnTo>
                  <a:pt x="3438662" y="17872"/>
                </a:lnTo>
                <a:lnTo>
                  <a:pt x="3485723" y="23286"/>
                </a:lnTo>
                <a:lnTo>
                  <a:pt x="3532569" y="29398"/>
                </a:lnTo>
                <a:lnTo>
                  <a:pt x="3579192" y="36205"/>
                </a:lnTo>
                <a:lnTo>
                  <a:pt x="3625589" y="43700"/>
                </a:lnTo>
                <a:lnTo>
                  <a:pt x="3671753" y="51878"/>
                </a:lnTo>
                <a:lnTo>
                  <a:pt x="3717680" y="60734"/>
                </a:lnTo>
                <a:lnTo>
                  <a:pt x="3763364" y="70261"/>
                </a:lnTo>
                <a:lnTo>
                  <a:pt x="3808799" y="80456"/>
                </a:lnTo>
                <a:lnTo>
                  <a:pt x="3853980" y="91312"/>
                </a:lnTo>
                <a:lnTo>
                  <a:pt x="3898902" y="102825"/>
                </a:lnTo>
                <a:lnTo>
                  <a:pt x="3943560" y="114988"/>
                </a:lnTo>
                <a:lnTo>
                  <a:pt x="3987948" y="127797"/>
                </a:lnTo>
                <a:lnTo>
                  <a:pt x="4032060" y="141245"/>
                </a:lnTo>
                <a:lnTo>
                  <a:pt x="4075892" y="155329"/>
                </a:lnTo>
                <a:lnTo>
                  <a:pt x="4119438" y="170042"/>
                </a:lnTo>
                <a:lnTo>
                  <a:pt x="4162692" y="185378"/>
                </a:lnTo>
                <a:lnTo>
                  <a:pt x="4205650" y="201334"/>
                </a:lnTo>
                <a:lnTo>
                  <a:pt x="4248306" y="217902"/>
                </a:lnTo>
                <a:lnTo>
                  <a:pt x="4290654" y="235079"/>
                </a:lnTo>
                <a:lnTo>
                  <a:pt x="4332689" y="252858"/>
                </a:lnTo>
                <a:lnTo>
                  <a:pt x="4374406" y="271234"/>
                </a:lnTo>
                <a:lnTo>
                  <a:pt x="4415800" y="290202"/>
                </a:lnTo>
                <a:lnTo>
                  <a:pt x="4456865" y="309756"/>
                </a:lnTo>
                <a:lnTo>
                  <a:pt x="4497595" y="329891"/>
                </a:lnTo>
                <a:lnTo>
                  <a:pt x="4537986" y="350602"/>
                </a:lnTo>
                <a:lnTo>
                  <a:pt x="4578032" y="371884"/>
                </a:lnTo>
                <a:lnTo>
                  <a:pt x="4617727" y="393730"/>
                </a:lnTo>
                <a:lnTo>
                  <a:pt x="4657067" y="416136"/>
                </a:lnTo>
                <a:lnTo>
                  <a:pt x="4696045" y="439096"/>
                </a:lnTo>
                <a:lnTo>
                  <a:pt x="4734657" y="462605"/>
                </a:lnTo>
                <a:lnTo>
                  <a:pt x="4772898" y="486658"/>
                </a:lnTo>
                <a:lnTo>
                  <a:pt x="4810761" y="511248"/>
                </a:lnTo>
                <a:lnTo>
                  <a:pt x="4848241" y="536372"/>
                </a:lnTo>
                <a:lnTo>
                  <a:pt x="4885334" y="562023"/>
                </a:lnTo>
                <a:lnTo>
                  <a:pt x="4922033" y="588195"/>
                </a:lnTo>
                <a:lnTo>
                  <a:pt x="4958333" y="614885"/>
                </a:lnTo>
                <a:lnTo>
                  <a:pt x="4994230" y="642086"/>
                </a:lnTo>
                <a:lnTo>
                  <a:pt x="5029717" y="669793"/>
                </a:lnTo>
                <a:lnTo>
                  <a:pt x="5064790" y="698000"/>
                </a:lnTo>
                <a:lnTo>
                  <a:pt x="5099442" y="726703"/>
                </a:lnTo>
                <a:lnTo>
                  <a:pt x="5133669" y="755895"/>
                </a:lnTo>
                <a:lnTo>
                  <a:pt x="5167465" y="785572"/>
                </a:lnTo>
                <a:lnTo>
                  <a:pt x="5200825" y="815728"/>
                </a:lnTo>
                <a:lnTo>
                  <a:pt x="5233743" y="846358"/>
                </a:lnTo>
                <a:lnTo>
                  <a:pt x="5266214" y="877457"/>
                </a:lnTo>
                <a:lnTo>
                  <a:pt x="5298233" y="909018"/>
                </a:lnTo>
                <a:lnTo>
                  <a:pt x="5329794" y="941037"/>
                </a:lnTo>
                <a:lnTo>
                  <a:pt x="5360893" y="973508"/>
                </a:lnTo>
                <a:lnTo>
                  <a:pt x="5391523" y="1006426"/>
                </a:lnTo>
                <a:lnTo>
                  <a:pt x="5421679" y="1039786"/>
                </a:lnTo>
                <a:lnTo>
                  <a:pt x="5451356" y="1073582"/>
                </a:lnTo>
                <a:lnTo>
                  <a:pt x="5480548" y="1107809"/>
                </a:lnTo>
                <a:lnTo>
                  <a:pt x="5509251" y="1142461"/>
                </a:lnTo>
                <a:lnTo>
                  <a:pt x="5537458" y="1177534"/>
                </a:lnTo>
                <a:lnTo>
                  <a:pt x="5565165" y="1213021"/>
                </a:lnTo>
                <a:lnTo>
                  <a:pt x="5592366" y="1248918"/>
                </a:lnTo>
                <a:lnTo>
                  <a:pt x="5619056" y="1285218"/>
                </a:lnTo>
                <a:lnTo>
                  <a:pt x="5645228" y="1321917"/>
                </a:lnTo>
                <a:lnTo>
                  <a:pt x="5670879" y="1359010"/>
                </a:lnTo>
                <a:lnTo>
                  <a:pt x="5696003" y="1396490"/>
                </a:lnTo>
                <a:lnTo>
                  <a:pt x="5720593" y="1434353"/>
                </a:lnTo>
                <a:lnTo>
                  <a:pt x="5744646" y="1472594"/>
                </a:lnTo>
                <a:lnTo>
                  <a:pt x="5768155" y="1511206"/>
                </a:lnTo>
                <a:lnTo>
                  <a:pt x="5791115" y="1550184"/>
                </a:lnTo>
                <a:lnTo>
                  <a:pt x="5813521" y="1589524"/>
                </a:lnTo>
                <a:lnTo>
                  <a:pt x="5835367" y="1629219"/>
                </a:lnTo>
                <a:lnTo>
                  <a:pt x="5856649" y="1669265"/>
                </a:lnTo>
                <a:lnTo>
                  <a:pt x="5877360" y="1709656"/>
                </a:lnTo>
                <a:lnTo>
                  <a:pt x="5897495" y="1750386"/>
                </a:lnTo>
                <a:lnTo>
                  <a:pt x="5917049" y="1791451"/>
                </a:lnTo>
                <a:lnTo>
                  <a:pt x="5936017" y="1832845"/>
                </a:lnTo>
                <a:lnTo>
                  <a:pt x="5954393" y="1874562"/>
                </a:lnTo>
                <a:lnTo>
                  <a:pt x="5972172" y="1916597"/>
                </a:lnTo>
                <a:lnTo>
                  <a:pt x="5989349" y="1958945"/>
                </a:lnTo>
                <a:lnTo>
                  <a:pt x="6005917" y="2001601"/>
                </a:lnTo>
                <a:lnTo>
                  <a:pt x="6021873" y="2044559"/>
                </a:lnTo>
                <a:lnTo>
                  <a:pt x="6037209" y="2087813"/>
                </a:lnTo>
                <a:lnTo>
                  <a:pt x="6051922" y="2131359"/>
                </a:lnTo>
                <a:lnTo>
                  <a:pt x="6066006" y="2175191"/>
                </a:lnTo>
                <a:lnTo>
                  <a:pt x="6079454" y="2219303"/>
                </a:lnTo>
                <a:lnTo>
                  <a:pt x="6092263" y="2263691"/>
                </a:lnTo>
                <a:lnTo>
                  <a:pt x="6104426" y="2308349"/>
                </a:lnTo>
                <a:lnTo>
                  <a:pt x="6115939" y="2353271"/>
                </a:lnTo>
                <a:lnTo>
                  <a:pt x="6126795" y="2398452"/>
                </a:lnTo>
                <a:lnTo>
                  <a:pt x="6136990" y="2443887"/>
                </a:lnTo>
                <a:lnTo>
                  <a:pt x="6146517" y="2489571"/>
                </a:lnTo>
                <a:lnTo>
                  <a:pt x="6155373" y="2535498"/>
                </a:lnTo>
                <a:lnTo>
                  <a:pt x="6163551" y="2581662"/>
                </a:lnTo>
                <a:lnTo>
                  <a:pt x="6171046" y="2628059"/>
                </a:lnTo>
                <a:lnTo>
                  <a:pt x="6177853" y="2674682"/>
                </a:lnTo>
                <a:lnTo>
                  <a:pt x="6183965" y="2721528"/>
                </a:lnTo>
                <a:lnTo>
                  <a:pt x="6189379" y="2768589"/>
                </a:lnTo>
                <a:lnTo>
                  <a:pt x="6194089" y="2815862"/>
                </a:lnTo>
                <a:lnTo>
                  <a:pt x="6198088" y="2863340"/>
                </a:lnTo>
                <a:lnTo>
                  <a:pt x="6201373" y="2911018"/>
                </a:lnTo>
                <a:lnTo>
                  <a:pt x="6203937" y="2958891"/>
                </a:lnTo>
                <a:lnTo>
                  <a:pt x="6205775" y="3006954"/>
                </a:lnTo>
                <a:lnTo>
                  <a:pt x="6206881" y="3055200"/>
                </a:lnTo>
                <a:lnTo>
                  <a:pt x="6207252" y="3103626"/>
                </a:lnTo>
                <a:lnTo>
                  <a:pt x="6206881" y="3152051"/>
                </a:lnTo>
                <a:lnTo>
                  <a:pt x="6205775" y="3200297"/>
                </a:lnTo>
                <a:lnTo>
                  <a:pt x="6203937" y="3248360"/>
                </a:lnTo>
                <a:lnTo>
                  <a:pt x="6201373" y="3296233"/>
                </a:lnTo>
                <a:lnTo>
                  <a:pt x="6198088" y="3343911"/>
                </a:lnTo>
                <a:lnTo>
                  <a:pt x="6194089" y="3391389"/>
                </a:lnTo>
                <a:lnTo>
                  <a:pt x="6189379" y="3438662"/>
                </a:lnTo>
                <a:lnTo>
                  <a:pt x="6183965" y="3485723"/>
                </a:lnTo>
                <a:lnTo>
                  <a:pt x="6177853" y="3532569"/>
                </a:lnTo>
                <a:lnTo>
                  <a:pt x="6171046" y="3579192"/>
                </a:lnTo>
                <a:lnTo>
                  <a:pt x="6163551" y="3625589"/>
                </a:lnTo>
                <a:lnTo>
                  <a:pt x="6155373" y="3671753"/>
                </a:lnTo>
                <a:lnTo>
                  <a:pt x="6146517" y="3717680"/>
                </a:lnTo>
                <a:lnTo>
                  <a:pt x="6136990" y="3763364"/>
                </a:lnTo>
                <a:lnTo>
                  <a:pt x="6126795" y="3808799"/>
                </a:lnTo>
                <a:lnTo>
                  <a:pt x="6115939" y="3853980"/>
                </a:lnTo>
                <a:lnTo>
                  <a:pt x="6104426" y="3898902"/>
                </a:lnTo>
                <a:lnTo>
                  <a:pt x="6092263" y="3943560"/>
                </a:lnTo>
                <a:lnTo>
                  <a:pt x="6079454" y="3987948"/>
                </a:lnTo>
                <a:lnTo>
                  <a:pt x="6066006" y="4032060"/>
                </a:lnTo>
                <a:lnTo>
                  <a:pt x="6051922" y="4075892"/>
                </a:lnTo>
                <a:lnTo>
                  <a:pt x="6037209" y="4119438"/>
                </a:lnTo>
                <a:lnTo>
                  <a:pt x="6021873" y="4162692"/>
                </a:lnTo>
                <a:lnTo>
                  <a:pt x="6005917" y="4205650"/>
                </a:lnTo>
                <a:lnTo>
                  <a:pt x="5989349" y="4248306"/>
                </a:lnTo>
                <a:lnTo>
                  <a:pt x="5972172" y="4290654"/>
                </a:lnTo>
                <a:lnTo>
                  <a:pt x="5954393" y="4332689"/>
                </a:lnTo>
                <a:lnTo>
                  <a:pt x="5936017" y="4374406"/>
                </a:lnTo>
                <a:lnTo>
                  <a:pt x="5917049" y="4415800"/>
                </a:lnTo>
                <a:lnTo>
                  <a:pt x="5897495" y="4456865"/>
                </a:lnTo>
                <a:lnTo>
                  <a:pt x="5877360" y="4497595"/>
                </a:lnTo>
                <a:lnTo>
                  <a:pt x="5856649" y="4537986"/>
                </a:lnTo>
                <a:lnTo>
                  <a:pt x="5835367" y="4578032"/>
                </a:lnTo>
                <a:lnTo>
                  <a:pt x="5813521" y="4617727"/>
                </a:lnTo>
                <a:lnTo>
                  <a:pt x="5791115" y="4657067"/>
                </a:lnTo>
                <a:lnTo>
                  <a:pt x="5768155" y="4696045"/>
                </a:lnTo>
                <a:lnTo>
                  <a:pt x="5744646" y="4734657"/>
                </a:lnTo>
                <a:lnTo>
                  <a:pt x="5720593" y="4772898"/>
                </a:lnTo>
                <a:lnTo>
                  <a:pt x="5696003" y="4810761"/>
                </a:lnTo>
                <a:lnTo>
                  <a:pt x="5670879" y="4848241"/>
                </a:lnTo>
                <a:lnTo>
                  <a:pt x="5645228" y="4885334"/>
                </a:lnTo>
                <a:lnTo>
                  <a:pt x="5619056" y="4922033"/>
                </a:lnTo>
                <a:lnTo>
                  <a:pt x="5592366" y="4958333"/>
                </a:lnTo>
                <a:lnTo>
                  <a:pt x="5565165" y="4994230"/>
                </a:lnTo>
                <a:lnTo>
                  <a:pt x="5537458" y="5029717"/>
                </a:lnTo>
                <a:lnTo>
                  <a:pt x="5509251" y="5064790"/>
                </a:lnTo>
                <a:lnTo>
                  <a:pt x="5480548" y="5099442"/>
                </a:lnTo>
                <a:lnTo>
                  <a:pt x="5451356" y="5133669"/>
                </a:lnTo>
                <a:lnTo>
                  <a:pt x="5421679" y="5167465"/>
                </a:lnTo>
                <a:lnTo>
                  <a:pt x="5391523" y="5200825"/>
                </a:lnTo>
                <a:lnTo>
                  <a:pt x="5360893" y="5233743"/>
                </a:lnTo>
                <a:lnTo>
                  <a:pt x="5329794" y="5266214"/>
                </a:lnTo>
                <a:lnTo>
                  <a:pt x="5298233" y="5298233"/>
                </a:lnTo>
                <a:lnTo>
                  <a:pt x="5266214" y="5329794"/>
                </a:lnTo>
                <a:lnTo>
                  <a:pt x="5233743" y="5360893"/>
                </a:lnTo>
                <a:lnTo>
                  <a:pt x="5200825" y="5391523"/>
                </a:lnTo>
                <a:lnTo>
                  <a:pt x="5167465" y="5421679"/>
                </a:lnTo>
                <a:lnTo>
                  <a:pt x="5133669" y="5451356"/>
                </a:lnTo>
                <a:lnTo>
                  <a:pt x="5099442" y="5480548"/>
                </a:lnTo>
                <a:lnTo>
                  <a:pt x="5064790" y="5509251"/>
                </a:lnTo>
                <a:lnTo>
                  <a:pt x="5029717" y="5537458"/>
                </a:lnTo>
                <a:lnTo>
                  <a:pt x="4994230" y="5565165"/>
                </a:lnTo>
                <a:lnTo>
                  <a:pt x="4958333" y="5592366"/>
                </a:lnTo>
                <a:lnTo>
                  <a:pt x="4922033" y="5619056"/>
                </a:lnTo>
                <a:lnTo>
                  <a:pt x="4885334" y="5645228"/>
                </a:lnTo>
                <a:lnTo>
                  <a:pt x="4848241" y="5670879"/>
                </a:lnTo>
                <a:lnTo>
                  <a:pt x="4810761" y="5696003"/>
                </a:lnTo>
                <a:lnTo>
                  <a:pt x="4772898" y="5720593"/>
                </a:lnTo>
                <a:lnTo>
                  <a:pt x="4734657" y="5744646"/>
                </a:lnTo>
                <a:lnTo>
                  <a:pt x="4696045" y="5768155"/>
                </a:lnTo>
                <a:lnTo>
                  <a:pt x="4657067" y="5791115"/>
                </a:lnTo>
                <a:lnTo>
                  <a:pt x="4617727" y="5813521"/>
                </a:lnTo>
                <a:lnTo>
                  <a:pt x="4578032" y="5835367"/>
                </a:lnTo>
                <a:lnTo>
                  <a:pt x="4537986" y="5856649"/>
                </a:lnTo>
                <a:lnTo>
                  <a:pt x="4497595" y="5877360"/>
                </a:lnTo>
                <a:lnTo>
                  <a:pt x="4456865" y="5897495"/>
                </a:lnTo>
                <a:lnTo>
                  <a:pt x="4415800" y="5917049"/>
                </a:lnTo>
                <a:lnTo>
                  <a:pt x="4374406" y="5936017"/>
                </a:lnTo>
                <a:lnTo>
                  <a:pt x="4332689" y="5954393"/>
                </a:lnTo>
                <a:lnTo>
                  <a:pt x="4290654" y="5972172"/>
                </a:lnTo>
                <a:lnTo>
                  <a:pt x="4248306" y="5989349"/>
                </a:lnTo>
                <a:lnTo>
                  <a:pt x="4205650" y="6005917"/>
                </a:lnTo>
                <a:lnTo>
                  <a:pt x="4162692" y="6021873"/>
                </a:lnTo>
                <a:lnTo>
                  <a:pt x="4119438" y="6037209"/>
                </a:lnTo>
                <a:lnTo>
                  <a:pt x="4075892" y="6051922"/>
                </a:lnTo>
                <a:lnTo>
                  <a:pt x="4032060" y="6066006"/>
                </a:lnTo>
                <a:lnTo>
                  <a:pt x="3987948" y="6079454"/>
                </a:lnTo>
                <a:lnTo>
                  <a:pt x="3943560" y="6092263"/>
                </a:lnTo>
                <a:lnTo>
                  <a:pt x="3898902" y="6104426"/>
                </a:lnTo>
                <a:lnTo>
                  <a:pt x="3853980" y="6115939"/>
                </a:lnTo>
                <a:lnTo>
                  <a:pt x="3808799" y="6126795"/>
                </a:lnTo>
                <a:lnTo>
                  <a:pt x="3763364" y="6136990"/>
                </a:lnTo>
                <a:lnTo>
                  <a:pt x="3717680" y="6146517"/>
                </a:lnTo>
                <a:lnTo>
                  <a:pt x="3671753" y="6155373"/>
                </a:lnTo>
                <a:lnTo>
                  <a:pt x="3625589" y="6163551"/>
                </a:lnTo>
                <a:lnTo>
                  <a:pt x="3579192" y="6171046"/>
                </a:lnTo>
                <a:lnTo>
                  <a:pt x="3532569" y="6177853"/>
                </a:lnTo>
                <a:lnTo>
                  <a:pt x="3485723" y="6183965"/>
                </a:lnTo>
                <a:lnTo>
                  <a:pt x="3438662" y="6189379"/>
                </a:lnTo>
                <a:lnTo>
                  <a:pt x="3391389" y="6194089"/>
                </a:lnTo>
                <a:lnTo>
                  <a:pt x="3343911" y="6198088"/>
                </a:lnTo>
                <a:lnTo>
                  <a:pt x="3296233" y="6201373"/>
                </a:lnTo>
                <a:lnTo>
                  <a:pt x="3248360" y="6203937"/>
                </a:lnTo>
                <a:lnTo>
                  <a:pt x="3200297" y="6205775"/>
                </a:lnTo>
                <a:lnTo>
                  <a:pt x="3152051" y="6206881"/>
                </a:lnTo>
                <a:lnTo>
                  <a:pt x="3103626" y="6207252"/>
                </a:lnTo>
                <a:lnTo>
                  <a:pt x="3055200" y="6206881"/>
                </a:lnTo>
                <a:lnTo>
                  <a:pt x="3006954" y="6205775"/>
                </a:lnTo>
                <a:lnTo>
                  <a:pt x="2958891" y="6203937"/>
                </a:lnTo>
                <a:lnTo>
                  <a:pt x="2911018" y="6201373"/>
                </a:lnTo>
                <a:lnTo>
                  <a:pt x="2863340" y="6198088"/>
                </a:lnTo>
                <a:lnTo>
                  <a:pt x="2815862" y="6194089"/>
                </a:lnTo>
                <a:lnTo>
                  <a:pt x="2768589" y="6189379"/>
                </a:lnTo>
                <a:lnTo>
                  <a:pt x="2721528" y="6183965"/>
                </a:lnTo>
                <a:lnTo>
                  <a:pt x="2674682" y="6177853"/>
                </a:lnTo>
                <a:lnTo>
                  <a:pt x="2628059" y="6171046"/>
                </a:lnTo>
                <a:lnTo>
                  <a:pt x="2581662" y="6163551"/>
                </a:lnTo>
                <a:lnTo>
                  <a:pt x="2535498" y="6155373"/>
                </a:lnTo>
                <a:lnTo>
                  <a:pt x="2489571" y="6146517"/>
                </a:lnTo>
                <a:lnTo>
                  <a:pt x="2443887" y="6136990"/>
                </a:lnTo>
                <a:lnTo>
                  <a:pt x="2398452" y="6126795"/>
                </a:lnTo>
                <a:lnTo>
                  <a:pt x="2353271" y="6115939"/>
                </a:lnTo>
                <a:lnTo>
                  <a:pt x="2308349" y="6104426"/>
                </a:lnTo>
                <a:lnTo>
                  <a:pt x="2263691" y="6092263"/>
                </a:lnTo>
                <a:lnTo>
                  <a:pt x="2219303" y="6079454"/>
                </a:lnTo>
                <a:lnTo>
                  <a:pt x="2175191" y="6066006"/>
                </a:lnTo>
                <a:lnTo>
                  <a:pt x="2131359" y="6051922"/>
                </a:lnTo>
                <a:lnTo>
                  <a:pt x="2087813" y="6037209"/>
                </a:lnTo>
                <a:lnTo>
                  <a:pt x="2044559" y="6021873"/>
                </a:lnTo>
                <a:lnTo>
                  <a:pt x="2001601" y="6005917"/>
                </a:lnTo>
                <a:lnTo>
                  <a:pt x="1958945" y="5989349"/>
                </a:lnTo>
                <a:lnTo>
                  <a:pt x="1916597" y="5972172"/>
                </a:lnTo>
                <a:lnTo>
                  <a:pt x="1874562" y="5954393"/>
                </a:lnTo>
                <a:lnTo>
                  <a:pt x="1832845" y="5936017"/>
                </a:lnTo>
                <a:lnTo>
                  <a:pt x="1791451" y="5917049"/>
                </a:lnTo>
                <a:lnTo>
                  <a:pt x="1750386" y="5897495"/>
                </a:lnTo>
                <a:lnTo>
                  <a:pt x="1709656" y="5877360"/>
                </a:lnTo>
                <a:lnTo>
                  <a:pt x="1669265" y="5856649"/>
                </a:lnTo>
                <a:lnTo>
                  <a:pt x="1629219" y="5835367"/>
                </a:lnTo>
                <a:lnTo>
                  <a:pt x="1589524" y="5813521"/>
                </a:lnTo>
                <a:lnTo>
                  <a:pt x="1550184" y="5791115"/>
                </a:lnTo>
                <a:lnTo>
                  <a:pt x="1511206" y="5768155"/>
                </a:lnTo>
                <a:lnTo>
                  <a:pt x="1472594" y="5744646"/>
                </a:lnTo>
                <a:lnTo>
                  <a:pt x="1434353" y="5720593"/>
                </a:lnTo>
                <a:lnTo>
                  <a:pt x="1396490" y="5696003"/>
                </a:lnTo>
                <a:lnTo>
                  <a:pt x="1359010" y="5670879"/>
                </a:lnTo>
                <a:lnTo>
                  <a:pt x="1321917" y="5645228"/>
                </a:lnTo>
                <a:lnTo>
                  <a:pt x="1285218" y="5619056"/>
                </a:lnTo>
                <a:lnTo>
                  <a:pt x="1248918" y="5592366"/>
                </a:lnTo>
                <a:lnTo>
                  <a:pt x="1213021" y="5565165"/>
                </a:lnTo>
                <a:lnTo>
                  <a:pt x="1177534" y="5537458"/>
                </a:lnTo>
                <a:lnTo>
                  <a:pt x="1142461" y="5509251"/>
                </a:lnTo>
                <a:lnTo>
                  <a:pt x="1107809" y="5480548"/>
                </a:lnTo>
                <a:lnTo>
                  <a:pt x="1073582" y="5451356"/>
                </a:lnTo>
                <a:lnTo>
                  <a:pt x="1039786" y="5421679"/>
                </a:lnTo>
                <a:lnTo>
                  <a:pt x="1006426" y="5391523"/>
                </a:lnTo>
                <a:lnTo>
                  <a:pt x="973508" y="5360893"/>
                </a:lnTo>
                <a:lnTo>
                  <a:pt x="941037" y="5329794"/>
                </a:lnTo>
                <a:lnTo>
                  <a:pt x="909018" y="5298233"/>
                </a:lnTo>
                <a:lnTo>
                  <a:pt x="877457" y="5266214"/>
                </a:lnTo>
                <a:lnTo>
                  <a:pt x="846358" y="5233743"/>
                </a:lnTo>
                <a:lnTo>
                  <a:pt x="815728" y="5200825"/>
                </a:lnTo>
                <a:lnTo>
                  <a:pt x="785572" y="5167465"/>
                </a:lnTo>
                <a:lnTo>
                  <a:pt x="755895" y="5133669"/>
                </a:lnTo>
                <a:lnTo>
                  <a:pt x="726703" y="5099442"/>
                </a:lnTo>
                <a:lnTo>
                  <a:pt x="698000" y="5064790"/>
                </a:lnTo>
                <a:lnTo>
                  <a:pt x="669793" y="5029717"/>
                </a:lnTo>
                <a:lnTo>
                  <a:pt x="642086" y="4994230"/>
                </a:lnTo>
                <a:lnTo>
                  <a:pt x="614885" y="4958333"/>
                </a:lnTo>
                <a:lnTo>
                  <a:pt x="588195" y="4922033"/>
                </a:lnTo>
                <a:lnTo>
                  <a:pt x="562023" y="4885334"/>
                </a:lnTo>
                <a:lnTo>
                  <a:pt x="536372" y="4848241"/>
                </a:lnTo>
                <a:lnTo>
                  <a:pt x="511248" y="4810761"/>
                </a:lnTo>
                <a:lnTo>
                  <a:pt x="486658" y="4772898"/>
                </a:lnTo>
                <a:lnTo>
                  <a:pt x="462605" y="4734657"/>
                </a:lnTo>
                <a:lnTo>
                  <a:pt x="439096" y="4696045"/>
                </a:lnTo>
                <a:lnTo>
                  <a:pt x="416136" y="4657067"/>
                </a:lnTo>
                <a:lnTo>
                  <a:pt x="393730" y="4617727"/>
                </a:lnTo>
                <a:lnTo>
                  <a:pt x="371884" y="4578032"/>
                </a:lnTo>
                <a:lnTo>
                  <a:pt x="350602" y="4537986"/>
                </a:lnTo>
                <a:lnTo>
                  <a:pt x="329891" y="4497595"/>
                </a:lnTo>
                <a:lnTo>
                  <a:pt x="309756" y="4456865"/>
                </a:lnTo>
                <a:lnTo>
                  <a:pt x="290202" y="4415800"/>
                </a:lnTo>
                <a:lnTo>
                  <a:pt x="271234" y="4374406"/>
                </a:lnTo>
                <a:lnTo>
                  <a:pt x="252858" y="4332689"/>
                </a:lnTo>
                <a:lnTo>
                  <a:pt x="235079" y="4290654"/>
                </a:lnTo>
                <a:lnTo>
                  <a:pt x="217902" y="4248306"/>
                </a:lnTo>
                <a:lnTo>
                  <a:pt x="201334" y="4205650"/>
                </a:lnTo>
                <a:lnTo>
                  <a:pt x="185378" y="4162692"/>
                </a:lnTo>
                <a:lnTo>
                  <a:pt x="170042" y="4119438"/>
                </a:lnTo>
                <a:lnTo>
                  <a:pt x="155329" y="4075892"/>
                </a:lnTo>
                <a:lnTo>
                  <a:pt x="141245" y="4032060"/>
                </a:lnTo>
                <a:lnTo>
                  <a:pt x="127797" y="3987948"/>
                </a:lnTo>
                <a:lnTo>
                  <a:pt x="114988" y="3943560"/>
                </a:lnTo>
                <a:lnTo>
                  <a:pt x="102825" y="3898902"/>
                </a:lnTo>
                <a:lnTo>
                  <a:pt x="91312" y="3853980"/>
                </a:lnTo>
                <a:lnTo>
                  <a:pt x="80456" y="3808799"/>
                </a:lnTo>
                <a:lnTo>
                  <a:pt x="70261" y="3763364"/>
                </a:lnTo>
                <a:lnTo>
                  <a:pt x="60734" y="3717680"/>
                </a:lnTo>
                <a:lnTo>
                  <a:pt x="51878" y="3671753"/>
                </a:lnTo>
                <a:lnTo>
                  <a:pt x="43700" y="3625589"/>
                </a:lnTo>
                <a:lnTo>
                  <a:pt x="36205" y="3579192"/>
                </a:lnTo>
                <a:lnTo>
                  <a:pt x="29398" y="3532569"/>
                </a:lnTo>
                <a:lnTo>
                  <a:pt x="23286" y="3485723"/>
                </a:lnTo>
                <a:lnTo>
                  <a:pt x="17872" y="3438662"/>
                </a:lnTo>
                <a:lnTo>
                  <a:pt x="13162" y="3391389"/>
                </a:lnTo>
                <a:lnTo>
                  <a:pt x="9163" y="3343911"/>
                </a:lnTo>
                <a:lnTo>
                  <a:pt x="5878" y="3296233"/>
                </a:lnTo>
                <a:lnTo>
                  <a:pt x="3314" y="3248360"/>
                </a:lnTo>
                <a:lnTo>
                  <a:pt x="1476" y="3200297"/>
                </a:lnTo>
                <a:lnTo>
                  <a:pt x="370" y="3152051"/>
                </a:lnTo>
                <a:lnTo>
                  <a:pt x="0" y="3103626"/>
                </a:lnTo>
                <a:close/>
              </a:path>
            </a:pathLst>
          </a:custGeom>
          <a:ln w="1371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725077" y="2545138"/>
            <a:ext cx="584200" cy="712589"/>
          </a:xfrm>
          <a:prstGeom prst="rect">
            <a:avLst/>
          </a:prstGeom>
        </p:spPr>
        <p:txBody>
          <a:bodyPr vert="horz" wrap="square" lIns="0" tIns="70697" rIns="0" bIns="0" rtlCol="0" anchor="ctr">
            <a:spAutoFit/>
          </a:bodyPr>
          <a:lstStyle/>
          <a:p>
            <a:pPr algn="ctr">
              <a:spcBef>
                <a:spcPts val="557"/>
              </a:spcBef>
            </a:pPr>
            <a:r>
              <a:rPr sz="4400" b="1" spc="-217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4400" dirty="0">
              <a:latin typeface="Arial"/>
              <a:cs typeface="Arial"/>
            </a:endParaRPr>
          </a:p>
          <a:p>
            <a:pPr algn="ctr">
              <a:spcBef>
                <a:spcPts val="177"/>
              </a:spcBef>
            </a:pPr>
            <a:r>
              <a:rPr sz="1600" spc="-127" dirty="0">
                <a:solidFill>
                  <a:srgbClr val="FFFFFF"/>
                </a:solidFill>
              </a:rPr>
              <a:t>Rôles</a:t>
            </a:r>
            <a:endParaRPr sz="1600" dirty="0"/>
          </a:p>
        </p:txBody>
      </p:sp>
      <p:sp>
        <p:nvSpPr>
          <p:cNvPr id="18" name="object 18"/>
          <p:cNvSpPr txBox="1"/>
          <p:nvPr/>
        </p:nvSpPr>
        <p:spPr>
          <a:xfrm>
            <a:off x="6840220" y="2393221"/>
            <a:ext cx="642620" cy="1020365"/>
          </a:xfrm>
          <a:prstGeom prst="rect">
            <a:avLst/>
          </a:prstGeom>
        </p:spPr>
        <p:txBody>
          <a:bodyPr vert="horz" wrap="square" lIns="0" tIns="70697" rIns="0" bIns="0" rtlCol="0">
            <a:spAutoFit/>
          </a:bodyPr>
          <a:lstStyle/>
          <a:p>
            <a:pPr marL="37679">
              <a:spcBef>
                <a:spcPts val="557"/>
              </a:spcBef>
            </a:pPr>
            <a:r>
              <a:rPr sz="4400" b="1" spc="-217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4400">
              <a:latin typeface="Arial"/>
              <a:cs typeface="Arial"/>
            </a:endParaRPr>
          </a:p>
          <a:p>
            <a:pPr marL="8467">
              <a:spcBef>
                <a:spcPts val="177"/>
              </a:spcBef>
            </a:pPr>
            <a:r>
              <a:rPr sz="1600" spc="-127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31757" y="4324858"/>
            <a:ext cx="624840" cy="101951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8788">
              <a:spcBef>
                <a:spcPts val="550"/>
              </a:spcBef>
            </a:pPr>
            <a:r>
              <a:rPr sz="4400" b="1" spc="-220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4400">
              <a:latin typeface="Arial"/>
              <a:cs typeface="Arial"/>
            </a:endParaRPr>
          </a:p>
          <a:p>
            <a:pPr marL="8467">
              <a:spcBef>
                <a:spcPts val="177"/>
              </a:spcBef>
            </a:pPr>
            <a:r>
              <a:rPr sz="1600" spc="-147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spc="-13" dirty="0">
                <a:solidFill>
                  <a:srgbClr val="FFFFFF"/>
                </a:solidFill>
                <a:latin typeface="Arial"/>
                <a:cs typeface="Arial"/>
              </a:rPr>
              <a:t>oduit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76221" y="4324858"/>
            <a:ext cx="718820" cy="101951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algn="ctr">
              <a:spcBef>
                <a:spcPts val="550"/>
              </a:spcBef>
            </a:pPr>
            <a:r>
              <a:rPr sz="4400" b="1" spc="-217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4400">
              <a:latin typeface="Arial"/>
              <a:cs typeface="Arial"/>
            </a:endParaRPr>
          </a:p>
          <a:p>
            <a:pPr algn="ctr">
              <a:spcBef>
                <a:spcPts val="177"/>
              </a:spcBef>
            </a:pPr>
            <a:r>
              <a:rPr sz="1600" spc="-107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600" spc="-123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13" dirty="0">
                <a:solidFill>
                  <a:srgbClr val="FFFFFF"/>
                </a:solidFill>
                <a:latin typeface="Arial"/>
                <a:cs typeface="Arial"/>
              </a:rPr>
              <a:t>ibili</a:t>
            </a:r>
            <a:r>
              <a:rPr sz="1600" spc="-3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97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80907" y="4011676"/>
            <a:ext cx="3073400" cy="0"/>
          </a:xfrm>
          <a:custGeom>
            <a:avLst/>
            <a:gdLst/>
            <a:ahLst/>
            <a:cxnLst/>
            <a:rect l="l" t="t" r="r" b="b"/>
            <a:pathLst>
              <a:path w="4610100">
                <a:moveTo>
                  <a:pt x="0" y="0"/>
                </a:moveTo>
                <a:lnTo>
                  <a:pt x="4610100" y="0"/>
                </a:lnTo>
              </a:path>
            </a:pathLst>
          </a:custGeom>
          <a:ln w="38100">
            <a:solidFill>
              <a:srgbClr val="BCBCBC"/>
            </a:solidFill>
            <a:prstDash val="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object 22"/>
          <p:cNvSpPr/>
          <p:nvPr/>
        </p:nvSpPr>
        <p:spPr>
          <a:xfrm>
            <a:off x="851916" y="4011676"/>
            <a:ext cx="3073400" cy="0"/>
          </a:xfrm>
          <a:custGeom>
            <a:avLst/>
            <a:gdLst/>
            <a:ahLst/>
            <a:cxnLst/>
            <a:rect l="l" t="t" r="r" b="b"/>
            <a:pathLst>
              <a:path w="4610100">
                <a:moveTo>
                  <a:pt x="0" y="0"/>
                </a:moveTo>
                <a:lnTo>
                  <a:pt x="4610100" y="0"/>
                </a:lnTo>
              </a:path>
            </a:pathLst>
          </a:custGeom>
          <a:ln w="38100">
            <a:solidFill>
              <a:srgbClr val="BCBCBC"/>
            </a:solidFill>
            <a:prstDash val="dash"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object 23"/>
          <p:cNvSpPr txBox="1"/>
          <p:nvPr/>
        </p:nvSpPr>
        <p:spPr>
          <a:xfrm>
            <a:off x="8579358" y="2476839"/>
            <a:ext cx="1131993" cy="2855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pc="-320" dirty="0">
                <a:solidFill>
                  <a:srgbClr val="179A80"/>
                </a:solidFill>
                <a:latin typeface="Arial"/>
                <a:cs typeface="Arial"/>
              </a:rPr>
              <a:t>LES</a:t>
            </a:r>
            <a:r>
              <a:rPr spc="-153" dirty="0">
                <a:solidFill>
                  <a:srgbClr val="179A80"/>
                </a:solidFill>
                <a:latin typeface="Arial"/>
                <a:cs typeface="Arial"/>
              </a:rPr>
              <a:t> </a:t>
            </a:r>
            <a:r>
              <a:rPr spc="-240" dirty="0">
                <a:solidFill>
                  <a:srgbClr val="179A80"/>
                </a:solidFill>
                <a:latin typeface="Arial"/>
                <a:cs typeface="Arial"/>
              </a:rPr>
              <a:t>RITUELS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79357" y="2836757"/>
            <a:ext cx="2727960" cy="103457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37079" indent="-228611">
              <a:spcBef>
                <a:spcPts val="70"/>
              </a:spcBef>
              <a:buChar char="•"/>
              <a:tabLst>
                <a:tab pos="236655" algn="l"/>
                <a:tab pos="237079" algn="l"/>
              </a:tabLst>
            </a:pPr>
            <a:r>
              <a:rPr sz="1333" spc="-153" dirty="0">
                <a:solidFill>
                  <a:srgbClr val="585858"/>
                </a:solidFill>
                <a:latin typeface="Arial"/>
                <a:cs typeface="Arial"/>
              </a:rPr>
              <a:t>DÉMONSTRATION</a:t>
            </a:r>
            <a:endParaRPr sz="1333">
              <a:latin typeface="Arial"/>
              <a:cs typeface="Arial"/>
            </a:endParaRPr>
          </a:p>
          <a:p>
            <a:pPr marL="237079" indent="-228611">
              <a:buChar char="•"/>
              <a:tabLst>
                <a:tab pos="236655" algn="l"/>
                <a:tab pos="237079" algn="l"/>
              </a:tabLst>
            </a:pPr>
            <a:r>
              <a:rPr sz="1333" spc="-200" dirty="0">
                <a:solidFill>
                  <a:srgbClr val="585858"/>
                </a:solidFill>
                <a:latin typeface="Arial"/>
                <a:cs typeface="Arial"/>
              </a:rPr>
              <a:t>RÉTROSPECTIVE</a:t>
            </a:r>
            <a:endParaRPr sz="1333">
              <a:latin typeface="Arial"/>
              <a:cs typeface="Arial"/>
            </a:endParaRPr>
          </a:p>
          <a:p>
            <a:pPr marL="237079" indent="-228611">
              <a:buChar char="•"/>
              <a:tabLst>
                <a:tab pos="236655" algn="l"/>
                <a:tab pos="237079" algn="l"/>
              </a:tabLst>
            </a:pPr>
            <a:r>
              <a:rPr sz="1333" spc="-160" dirty="0">
                <a:solidFill>
                  <a:srgbClr val="585858"/>
                </a:solidFill>
                <a:latin typeface="Arial"/>
                <a:cs typeface="Arial"/>
              </a:rPr>
              <a:t>STAND-UP</a:t>
            </a:r>
            <a:endParaRPr sz="1333">
              <a:latin typeface="Arial"/>
              <a:cs typeface="Arial"/>
            </a:endParaRPr>
          </a:p>
          <a:p>
            <a:pPr marL="237079" indent="-228611">
              <a:buChar char="•"/>
              <a:tabLst>
                <a:tab pos="236655" algn="l"/>
                <a:tab pos="237079" algn="l"/>
              </a:tabLst>
            </a:pPr>
            <a:r>
              <a:rPr sz="1333" spc="-133" dirty="0">
                <a:solidFill>
                  <a:srgbClr val="585858"/>
                </a:solidFill>
                <a:latin typeface="Arial"/>
                <a:cs typeface="Arial"/>
              </a:rPr>
              <a:t>GROOMING </a:t>
            </a:r>
            <a:r>
              <a:rPr sz="1333" spc="143" dirty="0">
                <a:solidFill>
                  <a:srgbClr val="585858"/>
                </a:solidFill>
                <a:latin typeface="Arial"/>
                <a:cs typeface="Arial"/>
              </a:rPr>
              <a:t>/ </a:t>
            </a:r>
            <a:r>
              <a:rPr sz="1333" spc="-190" dirty="0">
                <a:solidFill>
                  <a:srgbClr val="585858"/>
                </a:solidFill>
                <a:latin typeface="Arial"/>
                <a:cs typeface="Arial"/>
              </a:rPr>
              <a:t>BACKLOG</a:t>
            </a:r>
            <a:r>
              <a:rPr sz="1333" spc="-28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33" spc="-143" dirty="0">
                <a:solidFill>
                  <a:srgbClr val="585858"/>
                </a:solidFill>
                <a:latin typeface="Arial"/>
                <a:cs typeface="Arial"/>
              </a:rPr>
              <a:t>REFINMENT</a:t>
            </a:r>
            <a:endParaRPr sz="1333">
              <a:latin typeface="Arial"/>
              <a:cs typeface="Arial"/>
            </a:endParaRPr>
          </a:p>
          <a:p>
            <a:pPr marL="237079" indent="-228611">
              <a:buChar char="•"/>
              <a:tabLst>
                <a:tab pos="236655" algn="l"/>
                <a:tab pos="237079" algn="l"/>
              </a:tabLst>
            </a:pPr>
            <a:r>
              <a:rPr sz="1333" spc="-173" dirty="0">
                <a:solidFill>
                  <a:srgbClr val="585858"/>
                </a:solidFill>
                <a:latin typeface="Arial"/>
                <a:cs typeface="Arial"/>
              </a:rPr>
              <a:t>SPRINT</a:t>
            </a:r>
            <a:r>
              <a:rPr sz="1333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33" spc="-130" dirty="0">
                <a:solidFill>
                  <a:srgbClr val="585858"/>
                </a:solidFill>
                <a:latin typeface="Arial"/>
                <a:cs typeface="Arial"/>
              </a:rPr>
              <a:t>PLANNING</a:t>
            </a:r>
            <a:endParaRPr sz="1333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79357" y="4312581"/>
            <a:ext cx="1363980" cy="2855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pc="-287" dirty="0">
                <a:solidFill>
                  <a:srgbClr val="EF9C2A"/>
                </a:solidFill>
                <a:latin typeface="Arial"/>
                <a:cs typeface="Arial"/>
              </a:rPr>
              <a:t>LE</a:t>
            </a:r>
            <a:r>
              <a:rPr spc="-136" dirty="0">
                <a:solidFill>
                  <a:srgbClr val="EF9C2A"/>
                </a:solidFill>
                <a:latin typeface="Arial"/>
                <a:cs typeface="Arial"/>
              </a:rPr>
              <a:t> </a:t>
            </a:r>
            <a:r>
              <a:rPr spc="-240" dirty="0">
                <a:solidFill>
                  <a:srgbClr val="EF9C2A"/>
                </a:solidFill>
                <a:latin typeface="Arial"/>
                <a:cs typeface="Arial"/>
              </a:rPr>
              <a:t>REPORTING</a:t>
            </a:r>
            <a:endParaRPr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79358" y="4672041"/>
            <a:ext cx="1665393" cy="419217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37079" indent="-228611">
              <a:spcBef>
                <a:spcPts val="70"/>
              </a:spcBef>
              <a:buChar char="•"/>
              <a:tabLst>
                <a:tab pos="236655" algn="l"/>
                <a:tab pos="237079" algn="l"/>
              </a:tabLst>
            </a:pPr>
            <a:r>
              <a:rPr sz="1333" spc="-136" dirty="0">
                <a:solidFill>
                  <a:srgbClr val="585858"/>
                </a:solidFill>
                <a:latin typeface="Arial"/>
                <a:cs typeface="Arial"/>
              </a:rPr>
              <a:t>BURN-UP</a:t>
            </a:r>
            <a:r>
              <a:rPr sz="1333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33" spc="-187" dirty="0">
                <a:solidFill>
                  <a:srgbClr val="585858"/>
                </a:solidFill>
                <a:latin typeface="Arial"/>
                <a:cs typeface="Arial"/>
              </a:rPr>
              <a:t>CHART</a:t>
            </a:r>
            <a:endParaRPr sz="1333">
              <a:latin typeface="Arial"/>
              <a:cs typeface="Arial"/>
            </a:endParaRPr>
          </a:p>
          <a:p>
            <a:pPr marL="237079" indent="-228611">
              <a:buChar char="•"/>
              <a:tabLst>
                <a:tab pos="236655" algn="l"/>
                <a:tab pos="237079" algn="l"/>
              </a:tabLst>
            </a:pPr>
            <a:r>
              <a:rPr sz="1333" spc="-153" dirty="0">
                <a:solidFill>
                  <a:srgbClr val="585858"/>
                </a:solidFill>
                <a:latin typeface="Arial"/>
                <a:cs typeface="Arial"/>
              </a:rPr>
              <a:t>BURN </a:t>
            </a:r>
            <a:r>
              <a:rPr sz="1333" spc="-123" dirty="0">
                <a:solidFill>
                  <a:srgbClr val="585858"/>
                </a:solidFill>
                <a:latin typeface="Arial"/>
                <a:cs typeface="Arial"/>
              </a:rPr>
              <a:t>DOWN</a:t>
            </a:r>
            <a:r>
              <a:rPr sz="1333" spc="-4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33" spc="-187" dirty="0">
                <a:solidFill>
                  <a:srgbClr val="585858"/>
                </a:solidFill>
                <a:latin typeface="Arial"/>
                <a:cs typeface="Arial"/>
              </a:rPr>
              <a:t>CHART</a:t>
            </a:r>
            <a:endParaRPr sz="1333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9677" y="4312581"/>
            <a:ext cx="1122680" cy="2855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pc="-287" dirty="0">
                <a:solidFill>
                  <a:srgbClr val="D25043"/>
                </a:solidFill>
                <a:latin typeface="Arial"/>
                <a:cs typeface="Arial"/>
              </a:rPr>
              <a:t>LE</a:t>
            </a:r>
            <a:r>
              <a:rPr spc="-150" dirty="0">
                <a:solidFill>
                  <a:srgbClr val="D25043"/>
                </a:solidFill>
                <a:latin typeface="Arial"/>
                <a:cs typeface="Arial"/>
              </a:rPr>
              <a:t> </a:t>
            </a:r>
            <a:r>
              <a:rPr spc="-207" dirty="0">
                <a:solidFill>
                  <a:srgbClr val="D25043"/>
                </a:solidFill>
                <a:latin typeface="Arial"/>
                <a:cs typeface="Arial"/>
              </a:rPr>
              <a:t>PRODUIT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9678" y="4672042"/>
            <a:ext cx="1400810" cy="62433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37079" indent="-228611">
              <a:spcBef>
                <a:spcPts val="70"/>
              </a:spcBef>
              <a:buChar char="•"/>
              <a:tabLst>
                <a:tab pos="236655" algn="l"/>
                <a:tab pos="237079" algn="l"/>
              </a:tabLst>
            </a:pPr>
            <a:r>
              <a:rPr sz="1333" spc="-190" dirty="0">
                <a:solidFill>
                  <a:srgbClr val="585858"/>
                </a:solidFill>
                <a:latin typeface="Arial"/>
                <a:cs typeface="Arial"/>
              </a:rPr>
              <a:t>BACKLOG</a:t>
            </a:r>
            <a:endParaRPr sz="1333">
              <a:latin typeface="Arial"/>
              <a:cs typeface="Arial"/>
            </a:endParaRPr>
          </a:p>
          <a:p>
            <a:pPr marL="237079" indent="-228611">
              <a:buChar char="•"/>
              <a:tabLst>
                <a:tab pos="236655" algn="l"/>
                <a:tab pos="237079" algn="l"/>
              </a:tabLst>
            </a:pPr>
            <a:r>
              <a:rPr sz="1333" spc="-213" dirty="0">
                <a:solidFill>
                  <a:srgbClr val="585858"/>
                </a:solidFill>
                <a:latin typeface="Arial"/>
                <a:cs typeface="Arial"/>
              </a:rPr>
              <a:t>USER</a:t>
            </a:r>
            <a:r>
              <a:rPr sz="1333" spc="-76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33" spc="-230" dirty="0">
                <a:solidFill>
                  <a:srgbClr val="585858"/>
                </a:solidFill>
                <a:latin typeface="Arial"/>
                <a:cs typeface="Arial"/>
              </a:rPr>
              <a:t>STORY</a:t>
            </a:r>
            <a:endParaRPr sz="1333">
              <a:latin typeface="Arial"/>
              <a:cs typeface="Arial"/>
            </a:endParaRPr>
          </a:p>
          <a:p>
            <a:pPr marL="237079" indent="-228611">
              <a:buChar char="•"/>
              <a:tabLst>
                <a:tab pos="236655" algn="l"/>
                <a:tab pos="237079" algn="l"/>
              </a:tabLst>
            </a:pPr>
            <a:r>
              <a:rPr sz="1333" spc="-227" dirty="0">
                <a:solidFill>
                  <a:srgbClr val="585858"/>
                </a:solidFill>
                <a:latin typeface="Arial"/>
                <a:cs typeface="Arial"/>
              </a:rPr>
              <a:t>STORY</a:t>
            </a:r>
            <a:r>
              <a:rPr sz="1333" spc="-113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33" spc="-120" dirty="0">
                <a:solidFill>
                  <a:srgbClr val="585858"/>
                </a:solidFill>
                <a:latin typeface="Arial"/>
                <a:cs typeface="Arial"/>
              </a:rPr>
              <a:t>MAPPING</a:t>
            </a:r>
            <a:endParaRPr sz="1333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9678" y="2476839"/>
            <a:ext cx="963083" cy="2855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pc="-320" dirty="0">
                <a:solidFill>
                  <a:srgbClr val="377490"/>
                </a:solidFill>
                <a:latin typeface="Arial"/>
                <a:cs typeface="Arial"/>
              </a:rPr>
              <a:t>LES</a:t>
            </a:r>
            <a:r>
              <a:rPr spc="-153" dirty="0">
                <a:solidFill>
                  <a:srgbClr val="377490"/>
                </a:solidFill>
                <a:latin typeface="Arial"/>
                <a:cs typeface="Arial"/>
              </a:rPr>
              <a:t> </a:t>
            </a:r>
            <a:r>
              <a:rPr spc="-303" dirty="0">
                <a:solidFill>
                  <a:srgbClr val="377490"/>
                </a:solidFill>
                <a:latin typeface="Arial"/>
                <a:cs typeface="Arial"/>
              </a:rPr>
              <a:t>RÔLES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9678" y="2836756"/>
            <a:ext cx="1698837" cy="829458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37079" indent="-228611">
              <a:spcBef>
                <a:spcPts val="70"/>
              </a:spcBef>
              <a:buChar char="•"/>
              <a:tabLst>
                <a:tab pos="236655" algn="l"/>
                <a:tab pos="237079" algn="l"/>
              </a:tabLst>
            </a:pPr>
            <a:r>
              <a:rPr sz="1333" spc="-213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333" spc="-183" dirty="0">
                <a:solidFill>
                  <a:srgbClr val="585858"/>
                </a:solidFill>
                <a:latin typeface="Arial"/>
                <a:cs typeface="Arial"/>
              </a:rPr>
              <a:t>PRODUCT</a:t>
            </a:r>
            <a:r>
              <a:rPr sz="1333" spc="-1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33" spc="-163" dirty="0">
                <a:solidFill>
                  <a:srgbClr val="585858"/>
                </a:solidFill>
                <a:latin typeface="Arial"/>
                <a:cs typeface="Arial"/>
              </a:rPr>
              <a:t>OWNER</a:t>
            </a:r>
            <a:endParaRPr sz="1333" dirty="0">
              <a:latin typeface="Arial"/>
              <a:cs typeface="Arial"/>
            </a:endParaRPr>
          </a:p>
          <a:p>
            <a:pPr marL="237079" indent="-228611">
              <a:buChar char="•"/>
              <a:tabLst>
                <a:tab pos="236655" algn="l"/>
                <a:tab pos="237079" algn="l"/>
              </a:tabLst>
            </a:pPr>
            <a:r>
              <a:rPr sz="1333" spc="-213" dirty="0">
                <a:solidFill>
                  <a:srgbClr val="585858"/>
                </a:solidFill>
                <a:latin typeface="Arial"/>
                <a:cs typeface="Arial"/>
              </a:rPr>
              <a:t>LE </a:t>
            </a:r>
            <a:r>
              <a:rPr sz="1333" spc="-173" dirty="0">
                <a:solidFill>
                  <a:srgbClr val="585858"/>
                </a:solidFill>
                <a:latin typeface="Arial"/>
                <a:cs typeface="Arial"/>
              </a:rPr>
              <a:t>SCRUM</a:t>
            </a:r>
            <a:r>
              <a:rPr sz="1333" spc="-113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33" spc="-169" dirty="0">
                <a:solidFill>
                  <a:srgbClr val="585858"/>
                </a:solidFill>
                <a:latin typeface="Arial"/>
                <a:cs typeface="Arial"/>
              </a:rPr>
              <a:t>MASTER</a:t>
            </a:r>
            <a:endParaRPr sz="1333" dirty="0">
              <a:latin typeface="Arial"/>
              <a:cs typeface="Arial"/>
            </a:endParaRPr>
          </a:p>
          <a:p>
            <a:pPr marL="237079" indent="-228611">
              <a:buChar char="•"/>
              <a:tabLst>
                <a:tab pos="236655" algn="l"/>
                <a:tab pos="237079" algn="l"/>
              </a:tabLst>
            </a:pPr>
            <a:r>
              <a:rPr sz="1333" spc="-123" dirty="0">
                <a:solidFill>
                  <a:srgbClr val="585858"/>
                </a:solidFill>
                <a:latin typeface="Arial"/>
                <a:cs typeface="Arial"/>
              </a:rPr>
              <a:t>L’</a:t>
            </a:r>
            <a:r>
              <a:rPr sz="1333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33" spc="-167" dirty="0">
                <a:solidFill>
                  <a:srgbClr val="585858"/>
                </a:solidFill>
                <a:latin typeface="Arial"/>
                <a:cs typeface="Arial"/>
              </a:rPr>
              <a:t>ÉQUIPE</a:t>
            </a:r>
            <a:endParaRPr sz="1333" dirty="0">
              <a:latin typeface="Arial"/>
              <a:cs typeface="Arial"/>
            </a:endParaRPr>
          </a:p>
          <a:p>
            <a:pPr marL="237079" indent="-228611">
              <a:buChar char="•"/>
              <a:tabLst>
                <a:tab pos="236655" algn="l"/>
                <a:tab pos="237079" algn="l"/>
              </a:tabLst>
            </a:pPr>
            <a:r>
              <a:rPr sz="1333" spc="-213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333" spc="-12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33" spc="-163" dirty="0">
                <a:solidFill>
                  <a:srgbClr val="585858"/>
                </a:solidFill>
                <a:latin typeface="Arial"/>
                <a:cs typeface="Arial"/>
              </a:rPr>
              <a:t>CLIENT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12968" y="3617976"/>
            <a:ext cx="743797" cy="806027"/>
          </a:xfrm>
          <a:custGeom>
            <a:avLst/>
            <a:gdLst/>
            <a:ahLst/>
            <a:cxnLst/>
            <a:rect l="l" t="t" r="r" b="b"/>
            <a:pathLst>
              <a:path w="1115695" h="1209040">
                <a:moveTo>
                  <a:pt x="557783" y="0"/>
                </a:moveTo>
                <a:lnTo>
                  <a:pt x="512030" y="2002"/>
                </a:lnTo>
                <a:lnTo>
                  <a:pt x="467297" y="7908"/>
                </a:lnTo>
                <a:lnTo>
                  <a:pt x="423726" y="17559"/>
                </a:lnTo>
                <a:lnTo>
                  <a:pt x="381463" y="30803"/>
                </a:lnTo>
                <a:lnTo>
                  <a:pt x="340649" y="47482"/>
                </a:lnTo>
                <a:lnTo>
                  <a:pt x="301429" y="67441"/>
                </a:lnTo>
                <a:lnTo>
                  <a:pt x="263946" y="90525"/>
                </a:lnTo>
                <a:lnTo>
                  <a:pt x="228343" y="116579"/>
                </a:lnTo>
                <a:lnTo>
                  <a:pt x="194765" y="145447"/>
                </a:lnTo>
                <a:lnTo>
                  <a:pt x="163353" y="176974"/>
                </a:lnTo>
                <a:lnTo>
                  <a:pt x="134253" y="211004"/>
                </a:lnTo>
                <a:lnTo>
                  <a:pt x="107606" y="247381"/>
                </a:lnTo>
                <a:lnTo>
                  <a:pt x="83557" y="285951"/>
                </a:lnTo>
                <a:lnTo>
                  <a:pt x="62250" y="326558"/>
                </a:lnTo>
                <a:lnTo>
                  <a:pt x="43826" y="369046"/>
                </a:lnTo>
                <a:lnTo>
                  <a:pt x="28431" y="413260"/>
                </a:lnTo>
                <a:lnTo>
                  <a:pt x="16208" y="459044"/>
                </a:lnTo>
                <a:lnTo>
                  <a:pt x="7299" y="506243"/>
                </a:lnTo>
                <a:lnTo>
                  <a:pt x="1848" y="554702"/>
                </a:lnTo>
                <a:lnTo>
                  <a:pt x="0" y="604265"/>
                </a:lnTo>
                <a:lnTo>
                  <a:pt x="1848" y="653829"/>
                </a:lnTo>
                <a:lnTo>
                  <a:pt x="7299" y="702288"/>
                </a:lnTo>
                <a:lnTo>
                  <a:pt x="16208" y="749487"/>
                </a:lnTo>
                <a:lnTo>
                  <a:pt x="28431" y="795271"/>
                </a:lnTo>
                <a:lnTo>
                  <a:pt x="43826" y="839485"/>
                </a:lnTo>
                <a:lnTo>
                  <a:pt x="62250" y="881973"/>
                </a:lnTo>
                <a:lnTo>
                  <a:pt x="83557" y="922580"/>
                </a:lnTo>
                <a:lnTo>
                  <a:pt x="107606" y="961150"/>
                </a:lnTo>
                <a:lnTo>
                  <a:pt x="134253" y="997527"/>
                </a:lnTo>
                <a:lnTo>
                  <a:pt x="163353" y="1031557"/>
                </a:lnTo>
                <a:lnTo>
                  <a:pt x="194765" y="1063084"/>
                </a:lnTo>
                <a:lnTo>
                  <a:pt x="228343" y="1091952"/>
                </a:lnTo>
                <a:lnTo>
                  <a:pt x="263946" y="1118006"/>
                </a:lnTo>
                <a:lnTo>
                  <a:pt x="301429" y="1141090"/>
                </a:lnTo>
                <a:lnTo>
                  <a:pt x="340649" y="1161049"/>
                </a:lnTo>
                <a:lnTo>
                  <a:pt x="381463" y="1177728"/>
                </a:lnTo>
                <a:lnTo>
                  <a:pt x="423726" y="1190972"/>
                </a:lnTo>
                <a:lnTo>
                  <a:pt x="467297" y="1200623"/>
                </a:lnTo>
                <a:lnTo>
                  <a:pt x="512030" y="1206529"/>
                </a:lnTo>
                <a:lnTo>
                  <a:pt x="557783" y="1208532"/>
                </a:lnTo>
                <a:lnTo>
                  <a:pt x="603537" y="1206529"/>
                </a:lnTo>
                <a:lnTo>
                  <a:pt x="648270" y="1200623"/>
                </a:lnTo>
                <a:lnTo>
                  <a:pt x="691841" y="1190972"/>
                </a:lnTo>
                <a:lnTo>
                  <a:pt x="734104" y="1177728"/>
                </a:lnTo>
                <a:lnTo>
                  <a:pt x="774918" y="1161049"/>
                </a:lnTo>
                <a:lnTo>
                  <a:pt x="814138" y="1141090"/>
                </a:lnTo>
                <a:lnTo>
                  <a:pt x="851621" y="1118006"/>
                </a:lnTo>
                <a:lnTo>
                  <a:pt x="887224" y="1091952"/>
                </a:lnTo>
                <a:lnTo>
                  <a:pt x="920802" y="1063084"/>
                </a:lnTo>
                <a:lnTo>
                  <a:pt x="952214" y="1031557"/>
                </a:lnTo>
                <a:lnTo>
                  <a:pt x="981314" y="997527"/>
                </a:lnTo>
                <a:lnTo>
                  <a:pt x="1007961" y="961150"/>
                </a:lnTo>
                <a:lnTo>
                  <a:pt x="1032010" y="922580"/>
                </a:lnTo>
                <a:lnTo>
                  <a:pt x="1053317" y="881973"/>
                </a:lnTo>
                <a:lnTo>
                  <a:pt x="1071741" y="839485"/>
                </a:lnTo>
                <a:lnTo>
                  <a:pt x="1087136" y="795271"/>
                </a:lnTo>
                <a:lnTo>
                  <a:pt x="1099359" y="749487"/>
                </a:lnTo>
                <a:lnTo>
                  <a:pt x="1108268" y="702288"/>
                </a:lnTo>
                <a:lnTo>
                  <a:pt x="1113719" y="653829"/>
                </a:lnTo>
                <a:lnTo>
                  <a:pt x="1115568" y="604265"/>
                </a:lnTo>
                <a:lnTo>
                  <a:pt x="1113719" y="554702"/>
                </a:lnTo>
                <a:lnTo>
                  <a:pt x="1108268" y="506243"/>
                </a:lnTo>
                <a:lnTo>
                  <a:pt x="1099359" y="459044"/>
                </a:lnTo>
                <a:lnTo>
                  <a:pt x="1087136" y="413260"/>
                </a:lnTo>
                <a:lnTo>
                  <a:pt x="1071741" y="369046"/>
                </a:lnTo>
                <a:lnTo>
                  <a:pt x="1053317" y="326558"/>
                </a:lnTo>
                <a:lnTo>
                  <a:pt x="1032010" y="285951"/>
                </a:lnTo>
                <a:lnTo>
                  <a:pt x="1007961" y="247381"/>
                </a:lnTo>
                <a:lnTo>
                  <a:pt x="981314" y="211004"/>
                </a:lnTo>
                <a:lnTo>
                  <a:pt x="952214" y="176974"/>
                </a:lnTo>
                <a:lnTo>
                  <a:pt x="920802" y="145447"/>
                </a:lnTo>
                <a:lnTo>
                  <a:pt x="887224" y="116579"/>
                </a:lnTo>
                <a:lnTo>
                  <a:pt x="851621" y="90525"/>
                </a:lnTo>
                <a:lnTo>
                  <a:pt x="814138" y="67441"/>
                </a:lnTo>
                <a:lnTo>
                  <a:pt x="774918" y="47482"/>
                </a:lnTo>
                <a:lnTo>
                  <a:pt x="734104" y="30803"/>
                </a:lnTo>
                <a:lnTo>
                  <a:pt x="691841" y="17559"/>
                </a:lnTo>
                <a:lnTo>
                  <a:pt x="648270" y="7908"/>
                </a:lnTo>
                <a:lnTo>
                  <a:pt x="603537" y="2002"/>
                </a:lnTo>
                <a:lnTo>
                  <a:pt x="557783" y="0"/>
                </a:lnTo>
                <a:close/>
              </a:path>
            </a:pathLst>
          </a:custGeom>
          <a:solidFill>
            <a:srgbClr val="9B9B9B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2" name="object 32"/>
          <p:cNvSpPr/>
          <p:nvPr/>
        </p:nvSpPr>
        <p:spPr>
          <a:xfrm>
            <a:off x="5673344" y="3617976"/>
            <a:ext cx="724747" cy="806027"/>
          </a:xfrm>
          <a:custGeom>
            <a:avLst/>
            <a:gdLst/>
            <a:ahLst/>
            <a:cxnLst/>
            <a:rect l="l" t="t" r="r" b="b"/>
            <a:pathLst>
              <a:path w="1087120" h="1209040">
                <a:moveTo>
                  <a:pt x="543305" y="0"/>
                </a:moveTo>
                <a:lnTo>
                  <a:pt x="498740" y="2002"/>
                </a:lnTo>
                <a:lnTo>
                  <a:pt x="455168" y="7908"/>
                </a:lnTo>
                <a:lnTo>
                  <a:pt x="412729" y="17559"/>
                </a:lnTo>
                <a:lnTo>
                  <a:pt x="371563" y="30803"/>
                </a:lnTo>
                <a:lnTo>
                  <a:pt x="331809" y="47482"/>
                </a:lnTo>
                <a:lnTo>
                  <a:pt x="293607" y="67441"/>
                </a:lnTo>
                <a:lnTo>
                  <a:pt x="257097" y="90525"/>
                </a:lnTo>
                <a:lnTo>
                  <a:pt x="222418" y="116579"/>
                </a:lnTo>
                <a:lnTo>
                  <a:pt x="189711" y="145447"/>
                </a:lnTo>
                <a:lnTo>
                  <a:pt x="159115" y="176974"/>
                </a:lnTo>
                <a:lnTo>
                  <a:pt x="130769" y="211004"/>
                </a:lnTo>
                <a:lnTo>
                  <a:pt x="104814" y="247381"/>
                </a:lnTo>
                <a:lnTo>
                  <a:pt x="81389" y="285951"/>
                </a:lnTo>
                <a:lnTo>
                  <a:pt x="60635" y="326558"/>
                </a:lnTo>
                <a:lnTo>
                  <a:pt x="42689" y="369046"/>
                </a:lnTo>
                <a:lnTo>
                  <a:pt x="27694" y="413260"/>
                </a:lnTo>
                <a:lnTo>
                  <a:pt x="15787" y="459044"/>
                </a:lnTo>
                <a:lnTo>
                  <a:pt x="7109" y="506243"/>
                </a:lnTo>
                <a:lnTo>
                  <a:pt x="1800" y="554702"/>
                </a:lnTo>
                <a:lnTo>
                  <a:pt x="0" y="604265"/>
                </a:lnTo>
                <a:lnTo>
                  <a:pt x="1800" y="653829"/>
                </a:lnTo>
                <a:lnTo>
                  <a:pt x="7109" y="702288"/>
                </a:lnTo>
                <a:lnTo>
                  <a:pt x="15787" y="749487"/>
                </a:lnTo>
                <a:lnTo>
                  <a:pt x="27694" y="795271"/>
                </a:lnTo>
                <a:lnTo>
                  <a:pt x="42689" y="839485"/>
                </a:lnTo>
                <a:lnTo>
                  <a:pt x="60635" y="881973"/>
                </a:lnTo>
                <a:lnTo>
                  <a:pt x="81389" y="922580"/>
                </a:lnTo>
                <a:lnTo>
                  <a:pt x="104814" y="961150"/>
                </a:lnTo>
                <a:lnTo>
                  <a:pt x="130769" y="997527"/>
                </a:lnTo>
                <a:lnTo>
                  <a:pt x="159115" y="1031557"/>
                </a:lnTo>
                <a:lnTo>
                  <a:pt x="189711" y="1063084"/>
                </a:lnTo>
                <a:lnTo>
                  <a:pt x="222418" y="1091952"/>
                </a:lnTo>
                <a:lnTo>
                  <a:pt x="257097" y="1118006"/>
                </a:lnTo>
                <a:lnTo>
                  <a:pt x="293607" y="1141090"/>
                </a:lnTo>
                <a:lnTo>
                  <a:pt x="331809" y="1161049"/>
                </a:lnTo>
                <a:lnTo>
                  <a:pt x="371563" y="1177728"/>
                </a:lnTo>
                <a:lnTo>
                  <a:pt x="412729" y="1190972"/>
                </a:lnTo>
                <a:lnTo>
                  <a:pt x="455168" y="1200623"/>
                </a:lnTo>
                <a:lnTo>
                  <a:pt x="498740" y="1206529"/>
                </a:lnTo>
                <a:lnTo>
                  <a:pt x="543305" y="1208532"/>
                </a:lnTo>
                <a:lnTo>
                  <a:pt x="587871" y="1206529"/>
                </a:lnTo>
                <a:lnTo>
                  <a:pt x="631443" y="1200623"/>
                </a:lnTo>
                <a:lnTo>
                  <a:pt x="673882" y="1190972"/>
                </a:lnTo>
                <a:lnTo>
                  <a:pt x="715048" y="1177728"/>
                </a:lnTo>
                <a:lnTo>
                  <a:pt x="754802" y="1161049"/>
                </a:lnTo>
                <a:lnTo>
                  <a:pt x="793004" y="1141090"/>
                </a:lnTo>
                <a:lnTo>
                  <a:pt x="829514" y="1118006"/>
                </a:lnTo>
                <a:lnTo>
                  <a:pt x="864193" y="1091952"/>
                </a:lnTo>
                <a:lnTo>
                  <a:pt x="896900" y="1063084"/>
                </a:lnTo>
                <a:lnTo>
                  <a:pt x="927496" y="1031557"/>
                </a:lnTo>
                <a:lnTo>
                  <a:pt x="955842" y="997527"/>
                </a:lnTo>
                <a:lnTo>
                  <a:pt x="981797" y="961150"/>
                </a:lnTo>
                <a:lnTo>
                  <a:pt x="1005222" y="922580"/>
                </a:lnTo>
                <a:lnTo>
                  <a:pt x="1025976" y="881973"/>
                </a:lnTo>
                <a:lnTo>
                  <a:pt x="1043922" y="839485"/>
                </a:lnTo>
                <a:lnTo>
                  <a:pt x="1058917" y="795271"/>
                </a:lnTo>
                <a:lnTo>
                  <a:pt x="1070824" y="749487"/>
                </a:lnTo>
                <a:lnTo>
                  <a:pt x="1079502" y="702288"/>
                </a:lnTo>
                <a:lnTo>
                  <a:pt x="1084811" y="653829"/>
                </a:lnTo>
                <a:lnTo>
                  <a:pt x="1086611" y="604265"/>
                </a:lnTo>
                <a:lnTo>
                  <a:pt x="1084811" y="554702"/>
                </a:lnTo>
                <a:lnTo>
                  <a:pt x="1079502" y="506243"/>
                </a:lnTo>
                <a:lnTo>
                  <a:pt x="1070824" y="459044"/>
                </a:lnTo>
                <a:lnTo>
                  <a:pt x="1058917" y="413260"/>
                </a:lnTo>
                <a:lnTo>
                  <a:pt x="1043922" y="369046"/>
                </a:lnTo>
                <a:lnTo>
                  <a:pt x="1025976" y="326558"/>
                </a:lnTo>
                <a:lnTo>
                  <a:pt x="1005222" y="285951"/>
                </a:lnTo>
                <a:lnTo>
                  <a:pt x="981797" y="247381"/>
                </a:lnTo>
                <a:lnTo>
                  <a:pt x="955842" y="211004"/>
                </a:lnTo>
                <a:lnTo>
                  <a:pt x="927496" y="176974"/>
                </a:lnTo>
                <a:lnTo>
                  <a:pt x="896900" y="145447"/>
                </a:lnTo>
                <a:lnTo>
                  <a:pt x="864193" y="116579"/>
                </a:lnTo>
                <a:lnTo>
                  <a:pt x="829514" y="90525"/>
                </a:lnTo>
                <a:lnTo>
                  <a:pt x="793004" y="67441"/>
                </a:lnTo>
                <a:lnTo>
                  <a:pt x="754802" y="47482"/>
                </a:lnTo>
                <a:lnTo>
                  <a:pt x="715048" y="30803"/>
                </a:lnTo>
                <a:lnTo>
                  <a:pt x="673882" y="17559"/>
                </a:lnTo>
                <a:lnTo>
                  <a:pt x="631443" y="7908"/>
                </a:lnTo>
                <a:lnTo>
                  <a:pt x="587871" y="2002"/>
                </a:lnTo>
                <a:lnTo>
                  <a:pt x="5433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3" name="object 33"/>
          <p:cNvSpPr/>
          <p:nvPr/>
        </p:nvSpPr>
        <p:spPr>
          <a:xfrm>
            <a:off x="5728208" y="3678935"/>
            <a:ext cx="615950" cy="685800"/>
          </a:xfrm>
          <a:custGeom>
            <a:avLst/>
            <a:gdLst/>
            <a:ahLst/>
            <a:cxnLst/>
            <a:rect l="l" t="t" r="r" b="b"/>
            <a:pathLst>
              <a:path w="923925" h="1028700">
                <a:moveTo>
                  <a:pt x="461772" y="0"/>
                </a:moveTo>
                <a:lnTo>
                  <a:pt x="417302" y="2354"/>
                </a:lnTo>
                <a:lnTo>
                  <a:pt x="374028" y="9273"/>
                </a:lnTo>
                <a:lnTo>
                  <a:pt x="332143" y="20541"/>
                </a:lnTo>
                <a:lnTo>
                  <a:pt x="291840" y="35944"/>
                </a:lnTo>
                <a:lnTo>
                  <a:pt x="253314" y="55265"/>
                </a:lnTo>
                <a:lnTo>
                  <a:pt x="216758" y="78289"/>
                </a:lnTo>
                <a:lnTo>
                  <a:pt x="182365" y="104801"/>
                </a:lnTo>
                <a:lnTo>
                  <a:pt x="150328" y="134585"/>
                </a:lnTo>
                <a:lnTo>
                  <a:pt x="120842" y="167427"/>
                </a:lnTo>
                <a:lnTo>
                  <a:pt x="94101" y="203109"/>
                </a:lnTo>
                <a:lnTo>
                  <a:pt x="70296" y="241417"/>
                </a:lnTo>
                <a:lnTo>
                  <a:pt x="49623" y="282136"/>
                </a:lnTo>
                <a:lnTo>
                  <a:pt x="32275" y="325051"/>
                </a:lnTo>
                <a:lnTo>
                  <a:pt x="18445" y="369944"/>
                </a:lnTo>
                <a:lnTo>
                  <a:pt x="8326" y="416602"/>
                </a:lnTo>
                <a:lnTo>
                  <a:pt x="2113" y="464809"/>
                </a:lnTo>
                <a:lnTo>
                  <a:pt x="0" y="514350"/>
                </a:lnTo>
                <a:lnTo>
                  <a:pt x="2113" y="563890"/>
                </a:lnTo>
                <a:lnTo>
                  <a:pt x="8326" y="612097"/>
                </a:lnTo>
                <a:lnTo>
                  <a:pt x="18445" y="658755"/>
                </a:lnTo>
                <a:lnTo>
                  <a:pt x="32275" y="703648"/>
                </a:lnTo>
                <a:lnTo>
                  <a:pt x="49623" y="746563"/>
                </a:lnTo>
                <a:lnTo>
                  <a:pt x="70296" y="787282"/>
                </a:lnTo>
                <a:lnTo>
                  <a:pt x="94101" y="825590"/>
                </a:lnTo>
                <a:lnTo>
                  <a:pt x="120842" y="861272"/>
                </a:lnTo>
                <a:lnTo>
                  <a:pt x="150328" y="894114"/>
                </a:lnTo>
                <a:lnTo>
                  <a:pt x="182365" y="923898"/>
                </a:lnTo>
                <a:lnTo>
                  <a:pt x="216758" y="950410"/>
                </a:lnTo>
                <a:lnTo>
                  <a:pt x="253314" y="973434"/>
                </a:lnTo>
                <a:lnTo>
                  <a:pt x="291840" y="992755"/>
                </a:lnTo>
                <a:lnTo>
                  <a:pt x="332143" y="1008158"/>
                </a:lnTo>
                <a:lnTo>
                  <a:pt x="374028" y="1019426"/>
                </a:lnTo>
                <a:lnTo>
                  <a:pt x="417302" y="1026345"/>
                </a:lnTo>
                <a:lnTo>
                  <a:pt x="461772" y="1028700"/>
                </a:lnTo>
                <a:lnTo>
                  <a:pt x="506241" y="1026345"/>
                </a:lnTo>
                <a:lnTo>
                  <a:pt x="549515" y="1019426"/>
                </a:lnTo>
                <a:lnTo>
                  <a:pt x="591400" y="1008158"/>
                </a:lnTo>
                <a:lnTo>
                  <a:pt x="631703" y="992755"/>
                </a:lnTo>
                <a:lnTo>
                  <a:pt x="670229" y="973434"/>
                </a:lnTo>
                <a:lnTo>
                  <a:pt x="706785" y="950410"/>
                </a:lnTo>
                <a:lnTo>
                  <a:pt x="741178" y="923898"/>
                </a:lnTo>
                <a:lnTo>
                  <a:pt x="773215" y="894114"/>
                </a:lnTo>
                <a:lnTo>
                  <a:pt x="802701" y="861272"/>
                </a:lnTo>
                <a:lnTo>
                  <a:pt x="829442" y="825590"/>
                </a:lnTo>
                <a:lnTo>
                  <a:pt x="853247" y="787282"/>
                </a:lnTo>
                <a:lnTo>
                  <a:pt x="873920" y="746563"/>
                </a:lnTo>
                <a:lnTo>
                  <a:pt x="891268" y="703648"/>
                </a:lnTo>
                <a:lnTo>
                  <a:pt x="905098" y="658755"/>
                </a:lnTo>
                <a:lnTo>
                  <a:pt x="915217" y="612097"/>
                </a:lnTo>
                <a:lnTo>
                  <a:pt x="921430" y="563890"/>
                </a:lnTo>
                <a:lnTo>
                  <a:pt x="923544" y="514350"/>
                </a:lnTo>
                <a:lnTo>
                  <a:pt x="921430" y="464809"/>
                </a:lnTo>
                <a:lnTo>
                  <a:pt x="915217" y="416602"/>
                </a:lnTo>
                <a:lnTo>
                  <a:pt x="905098" y="369944"/>
                </a:lnTo>
                <a:lnTo>
                  <a:pt x="891268" y="325051"/>
                </a:lnTo>
                <a:lnTo>
                  <a:pt x="873920" y="282136"/>
                </a:lnTo>
                <a:lnTo>
                  <a:pt x="853247" y="241417"/>
                </a:lnTo>
                <a:lnTo>
                  <a:pt x="829442" y="203109"/>
                </a:lnTo>
                <a:lnTo>
                  <a:pt x="802701" y="167427"/>
                </a:lnTo>
                <a:lnTo>
                  <a:pt x="773215" y="134585"/>
                </a:lnTo>
                <a:lnTo>
                  <a:pt x="741178" y="104801"/>
                </a:lnTo>
                <a:lnTo>
                  <a:pt x="706785" y="78289"/>
                </a:lnTo>
                <a:lnTo>
                  <a:pt x="670229" y="55265"/>
                </a:lnTo>
                <a:lnTo>
                  <a:pt x="631703" y="35944"/>
                </a:lnTo>
                <a:lnTo>
                  <a:pt x="591400" y="20541"/>
                </a:lnTo>
                <a:lnTo>
                  <a:pt x="549515" y="9273"/>
                </a:lnTo>
                <a:lnTo>
                  <a:pt x="506241" y="2354"/>
                </a:lnTo>
                <a:lnTo>
                  <a:pt x="461772" y="0"/>
                </a:lnTo>
                <a:close/>
              </a:path>
            </a:pathLst>
          </a:custGeom>
          <a:solidFill>
            <a:srgbClr val="E1610C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4" name="object 34"/>
          <p:cNvSpPr/>
          <p:nvPr/>
        </p:nvSpPr>
        <p:spPr>
          <a:xfrm>
            <a:off x="5792216" y="3750056"/>
            <a:ext cx="488950" cy="543560"/>
          </a:xfrm>
          <a:custGeom>
            <a:avLst/>
            <a:gdLst/>
            <a:ahLst/>
            <a:cxnLst/>
            <a:rect l="l" t="t" r="r" b="b"/>
            <a:pathLst>
              <a:path w="733425" h="815339">
                <a:moveTo>
                  <a:pt x="366522" y="0"/>
                </a:moveTo>
                <a:lnTo>
                  <a:pt x="320543" y="3175"/>
                </a:lnTo>
                <a:lnTo>
                  <a:pt x="276270" y="12449"/>
                </a:lnTo>
                <a:lnTo>
                  <a:pt x="234045" y="27438"/>
                </a:lnTo>
                <a:lnTo>
                  <a:pt x="194212" y="47760"/>
                </a:lnTo>
                <a:lnTo>
                  <a:pt x="157114" y="73035"/>
                </a:lnTo>
                <a:lnTo>
                  <a:pt x="123094" y="102879"/>
                </a:lnTo>
                <a:lnTo>
                  <a:pt x="92497" y="136911"/>
                </a:lnTo>
                <a:lnTo>
                  <a:pt x="65664" y="174750"/>
                </a:lnTo>
                <a:lnTo>
                  <a:pt x="42941" y="216012"/>
                </a:lnTo>
                <a:lnTo>
                  <a:pt x="24669" y="260318"/>
                </a:lnTo>
                <a:lnTo>
                  <a:pt x="11193" y="307284"/>
                </a:lnTo>
                <a:lnTo>
                  <a:pt x="2855" y="356528"/>
                </a:lnTo>
                <a:lnTo>
                  <a:pt x="0" y="407669"/>
                </a:lnTo>
                <a:lnTo>
                  <a:pt x="2855" y="458811"/>
                </a:lnTo>
                <a:lnTo>
                  <a:pt x="11193" y="508055"/>
                </a:lnTo>
                <a:lnTo>
                  <a:pt x="24669" y="555021"/>
                </a:lnTo>
                <a:lnTo>
                  <a:pt x="42941" y="599327"/>
                </a:lnTo>
                <a:lnTo>
                  <a:pt x="65664" y="640589"/>
                </a:lnTo>
                <a:lnTo>
                  <a:pt x="92497" y="678428"/>
                </a:lnTo>
                <a:lnTo>
                  <a:pt x="123094" y="712460"/>
                </a:lnTo>
                <a:lnTo>
                  <a:pt x="157114" y="742304"/>
                </a:lnTo>
                <a:lnTo>
                  <a:pt x="194212" y="767579"/>
                </a:lnTo>
                <a:lnTo>
                  <a:pt x="234045" y="787901"/>
                </a:lnTo>
                <a:lnTo>
                  <a:pt x="276270" y="802890"/>
                </a:lnTo>
                <a:lnTo>
                  <a:pt x="320543" y="812164"/>
                </a:lnTo>
                <a:lnTo>
                  <a:pt x="366522" y="815339"/>
                </a:lnTo>
                <a:lnTo>
                  <a:pt x="412500" y="812164"/>
                </a:lnTo>
                <a:lnTo>
                  <a:pt x="456773" y="802890"/>
                </a:lnTo>
                <a:lnTo>
                  <a:pt x="498998" y="787901"/>
                </a:lnTo>
                <a:lnTo>
                  <a:pt x="538831" y="767579"/>
                </a:lnTo>
                <a:lnTo>
                  <a:pt x="575929" y="742304"/>
                </a:lnTo>
                <a:lnTo>
                  <a:pt x="609949" y="712460"/>
                </a:lnTo>
                <a:lnTo>
                  <a:pt x="640546" y="678428"/>
                </a:lnTo>
                <a:lnTo>
                  <a:pt x="667379" y="640589"/>
                </a:lnTo>
                <a:lnTo>
                  <a:pt x="690102" y="599327"/>
                </a:lnTo>
                <a:lnTo>
                  <a:pt x="708374" y="555021"/>
                </a:lnTo>
                <a:lnTo>
                  <a:pt x="721850" y="508055"/>
                </a:lnTo>
                <a:lnTo>
                  <a:pt x="730188" y="458811"/>
                </a:lnTo>
                <a:lnTo>
                  <a:pt x="733044" y="407669"/>
                </a:lnTo>
                <a:lnTo>
                  <a:pt x="730188" y="356528"/>
                </a:lnTo>
                <a:lnTo>
                  <a:pt x="721850" y="307284"/>
                </a:lnTo>
                <a:lnTo>
                  <a:pt x="708374" y="260318"/>
                </a:lnTo>
                <a:lnTo>
                  <a:pt x="690102" y="216012"/>
                </a:lnTo>
                <a:lnTo>
                  <a:pt x="667379" y="174750"/>
                </a:lnTo>
                <a:lnTo>
                  <a:pt x="640546" y="136911"/>
                </a:lnTo>
                <a:lnTo>
                  <a:pt x="609949" y="102879"/>
                </a:lnTo>
                <a:lnTo>
                  <a:pt x="575929" y="73035"/>
                </a:lnTo>
                <a:lnTo>
                  <a:pt x="538831" y="47760"/>
                </a:lnTo>
                <a:lnTo>
                  <a:pt x="498998" y="27438"/>
                </a:lnTo>
                <a:lnTo>
                  <a:pt x="456773" y="12449"/>
                </a:lnTo>
                <a:lnTo>
                  <a:pt x="412500" y="3175"/>
                </a:lnTo>
                <a:lnTo>
                  <a:pt x="3665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5" name="object 35"/>
          <p:cNvSpPr/>
          <p:nvPr/>
        </p:nvSpPr>
        <p:spPr>
          <a:xfrm>
            <a:off x="5871463" y="3837431"/>
            <a:ext cx="330200" cy="369147"/>
          </a:xfrm>
          <a:custGeom>
            <a:avLst/>
            <a:gdLst/>
            <a:ahLst/>
            <a:cxnLst/>
            <a:rect l="l" t="t" r="r" b="b"/>
            <a:pathLst>
              <a:path w="495300" h="553720">
                <a:moveTo>
                  <a:pt x="247650" y="0"/>
                </a:moveTo>
                <a:lnTo>
                  <a:pt x="203133" y="4455"/>
                </a:lnTo>
                <a:lnTo>
                  <a:pt x="161234" y="17303"/>
                </a:lnTo>
                <a:lnTo>
                  <a:pt x="122653" y="37761"/>
                </a:lnTo>
                <a:lnTo>
                  <a:pt x="88089" y="65049"/>
                </a:lnTo>
                <a:lnTo>
                  <a:pt x="58242" y="98385"/>
                </a:lnTo>
                <a:lnTo>
                  <a:pt x="33810" y="136990"/>
                </a:lnTo>
                <a:lnTo>
                  <a:pt x="15492" y="180082"/>
                </a:lnTo>
                <a:lnTo>
                  <a:pt x="3989" y="226881"/>
                </a:lnTo>
                <a:lnTo>
                  <a:pt x="0" y="276605"/>
                </a:lnTo>
                <a:lnTo>
                  <a:pt x="3989" y="326330"/>
                </a:lnTo>
                <a:lnTo>
                  <a:pt x="15492" y="373129"/>
                </a:lnTo>
                <a:lnTo>
                  <a:pt x="33810" y="416221"/>
                </a:lnTo>
                <a:lnTo>
                  <a:pt x="58242" y="454826"/>
                </a:lnTo>
                <a:lnTo>
                  <a:pt x="88089" y="488162"/>
                </a:lnTo>
                <a:lnTo>
                  <a:pt x="122653" y="515450"/>
                </a:lnTo>
                <a:lnTo>
                  <a:pt x="161234" y="535908"/>
                </a:lnTo>
                <a:lnTo>
                  <a:pt x="203133" y="548756"/>
                </a:lnTo>
                <a:lnTo>
                  <a:pt x="247650" y="553212"/>
                </a:lnTo>
                <a:lnTo>
                  <a:pt x="292166" y="548756"/>
                </a:lnTo>
                <a:lnTo>
                  <a:pt x="334065" y="535908"/>
                </a:lnTo>
                <a:lnTo>
                  <a:pt x="372646" y="515450"/>
                </a:lnTo>
                <a:lnTo>
                  <a:pt x="407210" y="488162"/>
                </a:lnTo>
                <a:lnTo>
                  <a:pt x="437057" y="454826"/>
                </a:lnTo>
                <a:lnTo>
                  <a:pt x="461489" y="416221"/>
                </a:lnTo>
                <a:lnTo>
                  <a:pt x="479807" y="373129"/>
                </a:lnTo>
                <a:lnTo>
                  <a:pt x="491310" y="326330"/>
                </a:lnTo>
                <a:lnTo>
                  <a:pt x="495300" y="276605"/>
                </a:lnTo>
                <a:lnTo>
                  <a:pt x="491310" y="226881"/>
                </a:lnTo>
                <a:lnTo>
                  <a:pt x="479807" y="180082"/>
                </a:lnTo>
                <a:lnTo>
                  <a:pt x="461489" y="136990"/>
                </a:lnTo>
                <a:lnTo>
                  <a:pt x="437057" y="98385"/>
                </a:lnTo>
                <a:lnTo>
                  <a:pt x="407210" y="65049"/>
                </a:lnTo>
                <a:lnTo>
                  <a:pt x="372646" y="37761"/>
                </a:lnTo>
                <a:lnTo>
                  <a:pt x="334065" y="17303"/>
                </a:lnTo>
                <a:lnTo>
                  <a:pt x="292166" y="4455"/>
                </a:lnTo>
                <a:lnTo>
                  <a:pt x="247650" y="0"/>
                </a:lnTo>
                <a:close/>
              </a:path>
            </a:pathLst>
          </a:custGeom>
          <a:solidFill>
            <a:srgbClr val="E1610C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6" name="object 36"/>
          <p:cNvSpPr/>
          <p:nvPr/>
        </p:nvSpPr>
        <p:spPr>
          <a:xfrm>
            <a:off x="5939536" y="3912615"/>
            <a:ext cx="195157" cy="216747"/>
          </a:xfrm>
          <a:custGeom>
            <a:avLst/>
            <a:gdLst/>
            <a:ahLst/>
            <a:cxnLst/>
            <a:rect l="l" t="t" r="r" b="b"/>
            <a:pathLst>
              <a:path w="292734" h="325120">
                <a:moveTo>
                  <a:pt x="146303" y="0"/>
                </a:moveTo>
                <a:lnTo>
                  <a:pt x="100071" y="8272"/>
                </a:lnTo>
                <a:lnTo>
                  <a:pt x="59911" y="31309"/>
                </a:lnTo>
                <a:lnTo>
                  <a:pt x="28236" y="66440"/>
                </a:lnTo>
                <a:lnTo>
                  <a:pt x="7461" y="110995"/>
                </a:lnTo>
                <a:lnTo>
                  <a:pt x="0" y="162305"/>
                </a:lnTo>
                <a:lnTo>
                  <a:pt x="7461" y="213616"/>
                </a:lnTo>
                <a:lnTo>
                  <a:pt x="28236" y="258171"/>
                </a:lnTo>
                <a:lnTo>
                  <a:pt x="59911" y="293302"/>
                </a:lnTo>
                <a:lnTo>
                  <a:pt x="100071" y="316339"/>
                </a:lnTo>
                <a:lnTo>
                  <a:pt x="146303" y="324612"/>
                </a:lnTo>
                <a:lnTo>
                  <a:pt x="192536" y="316339"/>
                </a:lnTo>
                <a:lnTo>
                  <a:pt x="232696" y="293302"/>
                </a:lnTo>
                <a:lnTo>
                  <a:pt x="264371" y="258171"/>
                </a:lnTo>
                <a:lnTo>
                  <a:pt x="285146" y="213616"/>
                </a:lnTo>
                <a:lnTo>
                  <a:pt x="292607" y="162305"/>
                </a:lnTo>
                <a:lnTo>
                  <a:pt x="285146" y="110995"/>
                </a:lnTo>
                <a:lnTo>
                  <a:pt x="264371" y="66440"/>
                </a:lnTo>
                <a:lnTo>
                  <a:pt x="232696" y="31309"/>
                </a:lnTo>
                <a:lnTo>
                  <a:pt x="192536" y="8272"/>
                </a:lnTo>
                <a:lnTo>
                  <a:pt x="146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7" name="object 37"/>
          <p:cNvSpPr/>
          <p:nvPr/>
        </p:nvSpPr>
        <p:spPr>
          <a:xfrm>
            <a:off x="5998463" y="3977640"/>
            <a:ext cx="76200" cy="863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919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Quelques notions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méthode </a:t>
            </a:r>
            <a:r>
              <a:rPr lang="fr-FR" dirty="0" err="1" smtClean="0"/>
              <a:t>Scrum</a:t>
            </a:r>
            <a:endParaRPr lang="fr-FR" dirty="0"/>
          </a:p>
        </p:txBody>
      </p:sp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CEF579D0-F222-4DC8-83A9-2B32500A6206}"/>
              </a:ext>
            </a:extLst>
          </p:cNvPr>
          <p:cNvSpPr/>
          <p:nvPr/>
        </p:nvSpPr>
        <p:spPr>
          <a:xfrm>
            <a:off x="4954414" y="2922732"/>
            <a:ext cx="2610168" cy="129684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/>
              <a:t>Definition</a:t>
            </a:r>
            <a:r>
              <a:rPr lang="fr-FR" b="1" dirty="0"/>
              <a:t> of </a:t>
            </a:r>
            <a:r>
              <a:rPr lang="fr-FR" b="1" dirty="0" err="1"/>
              <a:t>done</a:t>
            </a:r>
            <a:r>
              <a:rPr lang="fr-FR" dirty="0"/>
              <a:t>: Critères pour considérer un élément comme fini.</a:t>
            </a:r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CC8695AA-109B-42CB-91CA-77253480D239}"/>
              </a:ext>
            </a:extLst>
          </p:cNvPr>
          <p:cNvSpPr/>
          <p:nvPr/>
        </p:nvSpPr>
        <p:spPr>
          <a:xfrm>
            <a:off x="695527" y="2852650"/>
            <a:ext cx="3859876" cy="11318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/>
              <a:t>product</a:t>
            </a:r>
            <a:r>
              <a:rPr lang="fr-FR" b="1" dirty="0"/>
              <a:t> </a:t>
            </a:r>
            <a:r>
              <a:rPr lang="fr-FR" b="1" dirty="0" err="1"/>
              <a:t>backlog</a:t>
            </a:r>
            <a:r>
              <a:rPr lang="fr-FR" dirty="0"/>
              <a:t>: liste priorisée des besoins métier exprimés sous forme de user story.</a:t>
            </a:r>
          </a:p>
        </p:txBody>
      </p:sp>
      <p:sp>
        <p:nvSpPr>
          <p:cNvPr id="7" name="Rectangle à coins arrondis 6">
            <a:extLst>
              <a:ext uri="{FF2B5EF4-FFF2-40B4-BE49-F238E27FC236}">
                <a16:creationId xmlns:a16="http://schemas.microsoft.com/office/drawing/2014/main" id="{897441D7-3305-4B56-AE26-80721B8A930C}"/>
              </a:ext>
            </a:extLst>
          </p:cNvPr>
          <p:cNvSpPr/>
          <p:nvPr/>
        </p:nvSpPr>
        <p:spPr>
          <a:xfrm>
            <a:off x="648420" y="4549661"/>
            <a:ext cx="3906983" cy="1295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/>
              <a:t>Definition</a:t>
            </a:r>
            <a:r>
              <a:rPr lang="fr-FR" b="1" dirty="0"/>
              <a:t> of </a:t>
            </a:r>
            <a:r>
              <a:rPr lang="fr-FR" b="1" dirty="0" err="1"/>
              <a:t>ready</a:t>
            </a:r>
            <a:r>
              <a:rPr lang="fr-FR" dirty="0"/>
              <a:t>: les critères pour considérer un élément éligible pour être embarqué en Sprint. 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4BCFF471-1B53-454E-A16D-644E9740CFD6}"/>
              </a:ext>
            </a:extLst>
          </p:cNvPr>
          <p:cNvSpPr/>
          <p:nvPr/>
        </p:nvSpPr>
        <p:spPr>
          <a:xfrm>
            <a:off x="7963593" y="2727936"/>
            <a:ext cx="3048000" cy="19637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User story</a:t>
            </a:r>
            <a:r>
              <a:rPr lang="fr-FR" dirty="0"/>
              <a:t>: description simple et compréhensible d’une fonctionnalité à valeur ajoutée. (US)</a:t>
            </a:r>
          </a:p>
          <a:p>
            <a:pPr>
              <a:defRPr/>
            </a:pPr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En tant que : ….</a:t>
            </a:r>
          </a:p>
          <a:p>
            <a:pPr>
              <a:defRPr/>
            </a:pPr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Je veux : …</a:t>
            </a:r>
          </a:p>
          <a:p>
            <a:pPr>
              <a:defRPr/>
            </a:pPr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Afin de : …</a:t>
            </a:r>
          </a:p>
        </p:txBody>
      </p:sp>
      <p:sp>
        <p:nvSpPr>
          <p:cNvPr id="9" name="Rectangle à coins arrondis 8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730478" y="1348484"/>
            <a:ext cx="3155722" cy="11414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/>
              <a:t>Scrum</a:t>
            </a:r>
            <a:r>
              <a:rPr lang="fr-FR" b="1" dirty="0"/>
              <a:t> vision : </a:t>
            </a:r>
            <a:r>
              <a:rPr lang="fr-FR" dirty="0"/>
              <a:t>définition de ce qu’on entrevoit par le produit.</a:t>
            </a: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3E083201-7480-43C5-9FE3-194A64510BAF}"/>
              </a:ext>
            </a:extLst>
          </p:cNvPr>
          <p:cNvSpPr/>
          <p:nvPr/>
        </p:nvSpPr>
        <p:spPr>
          <a:xfrm>
            <a:off x="5133861" y="4905426"/>
            <a:ext cx="3838689" cy="92083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/>
              <a:t>Technical</a:t>
            </a:r>
            <a:r>
              <a:rPr lang="fr-FR" b="1" dirty="0"/>
              <a:t> story</a:t>
            </a:r>
            <a:r>
              <a:rPr lang="fr-FR" dirty="0"/>
              <a:t>: story dont l’acteur n’est pas un utilisateur du produit.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( serveur, développeur, BD…)</a:t>
            </a:r>
          </a:p>
        </p:txBody>
      </p:sp>
      <p:sp>
        <p:nvSpPr>
          <p:cNvPr id="11" name="Rectangle à coins arrondis 10">
            <a:extLst>
              <a:ext uri="{FF2B5EF4-FFF2-40B4-BE49-F238E27FC236}">
                <a16:creationId xmlns:a16="http://schemas.microsoft.com/office/drawing/2014/main" id="{01C5B044-B497-42B2-8881-8C060980D58D}"/>
              </a:ext>
            </a:extLst>
          </p:cNvPr>
          <p:cNvSpPr/>
          <p:nvPr/>
        </p:nvSpPr>
        <p:spPr>
          <a:xfrm>
            <a:off x="4608080" y="1368012"/>
            <a:ext cx="2673927" cy="10490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/>
              <a:t>Sprint</a:t>
            </a:r>
            <a:r>
              <a:rPr lang="fr-FR" dirty="0"/>
              <a:t>: Itération avec production d’une valeur ajoutée métier</a:t>
            </a: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CC8695AA-109B-42CB-91CA-77253480D239}"/>
              </a:ext>
            </a:extLst>
          </p:cNvPr>
          <p:cNvSpPr/>
          <p:nvPr/>
        </p:nvSpPr>
        <p:spPr>
          <a:xfrm>
            <a:off x="8481754" y="1258268"/>
            <a:ext cx="2842953" cy="11318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smtClean="0"/>
              <a:t>Sprint </a:t>
            </a:r>
            <a:r>
              <a:rPr lang="fr-FR" b="1" dirty="0" err="1" smtClean="0"/>
              <a:t>backlog</a:t>
            </a:r>
            <a:r>
              <a:rPr lang="fr-FR" dirty="0" smtClean="0"/>
              <a:t>: l’ensemble </a:t>
            </a:r>
            <a:r>
              <a:rPr lang="fr-FR" dirty="0"/>
              <a:t>des items sélectionnés pour le </a:t>
            </a:r>
            <a:r>
              <a:rPr lang="fr-FR" dirty="0" smtClean="0"/>
              <a:t>Sprint.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895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8E9624A0-70D9-4B1A-94B1-D1E816A966E0}"/>
              </a:ext>
            </a:extLst>
          </p:cNvPr>
          <p:cNvSpPr txBox="1">
            <a:spLocks/>
          </p:cNvSpPr>
          <p:nvPr/>
        </p:nvSpPr>
        <p:spPr bwMode="auto">
          <a:xfrm>
            <a:off x="1518456" y="838200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rôles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518456" y="417311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méthode </a:t>
            </a:r>
            <a:r>
              <a:rPr lang="fr-FR" dirty="0" err="1" smtClean="0"/>
              <a:t>Scrum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Image 9">
            <a:extLst>
              <a:ext uri="{FF2B5EF4-FFF2-40B4-BE49-F238E27FC236}">
                <a16:creationId xmlns:a16="http://schemas.microsoft.com/office/drawing/2014/main" id="{DBCCF8BA-E586-4D15-AC7D-5FA7A4CBE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56" y="1444625"/>
            <a:ext cx="5181600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13BA2059-9B3D-469A-A022-9E9862BADF9E}"/>
              </a:ext>
            </a:extLst>
          </p:cNvPr>
          <p:cNvSpPr/>
          <p:nvPr/>
        </p:nvSpPr>
        <p:spPr>
          <a:xfrm>
            <a:off x="5061756" y="4675188"/>
            <a:ext cx="1197728" cy="7747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200" dirty="0"/>
              <a:t>-Encourage</a:t>
            </a:r>
          </a:p>
          <a:p>
            <a:pPr>
              <a:defRPr/>
            </a:pPr>
            <a:r>
              <a:rPr lang="fr-FR" sz="1200" dirty="0"/>
              <a:t>-Protège</a:t>
            </a:r>
          </a:p>
          <a:p>
            <a:pPr>
              <a:defRPr/>
            </a:pPr>
            <a:r>
              <a:rPr lang="fr-FR" sz="1200" dirty="0"/>
              <a:t>-</a:t>
            </a:r>
            <a:r>
              <a:rPr lang="fr-FR" sz="1200" dirty="0" smtClean="0"/>
              <a:t>Soutient</a:t>
            </a:r>
          </a:p>
          <a:p>
            <a:pPr>
              <a:defRPr/>
            </a:pPr>
            <a:r>
              <a:rPr lang="fr-FR" sz="1200" dirty="0" smtClean="0"/>
              <a:t>-Améliore</a:t>
            </a:r>
            <a:endParaRPr lang="fr-FR" sz="1200" dirty="0"/>
          </a:p>
        </p:txBody>
      </p:sp>
      <p:sp>
        <p:nvSpPr>
          <p:cNvPr id="7" name="Rectangle à coins arrondis 6">
            <a:extLst>
              <a:ext uri="{FF2B5EF4-FFF2-40B4-BE49-F238E27FC236}">
                <a16:creationId xmlns:a16="http://schemas.microsoft.com/office/drawing/2014/main" id="{610A1DFD-3E14-49B3-83C0-E0736FF952CD}"/>
              </a:ext>
            </a:extLst>
          </p:cNvPr>
          <p:cNvSpPr/>
          <p:nvPr/>
        </p:nvSpPr>
        <p:spPr>
          <a:xfrm>
            <a:off x="3128182" y="2913063"/>
            <a:ext cx="1133474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/>
              <a:t>Accompagne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398EC647-642D-41CA-B815-64380AC3BDCD}"/>
              </a:ext>
            </a:extLst>
          </p:cNvPr>
          <p:cNvSpPr/>
          <p:nvPr/>
        </p:nvSpPr>
        <p:spPr>
          <a:xfrm>
            <a:off x="6476219" y="2155825"/>
            <a:ext cx="990600" cy="7572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200" dirty="0"/>
              <a:t>-A l’écoute</a:t>
            </a:r>
          </a:p>
          <a:p>
            <a:pPr algn="ctr">
              <a:defRPr/>
            </a:pPr>
            <a:r>
              <a:rPr lang="fr-FR" sz="1200" dirty="0"/>
              <a:t>-Feedback</a:t>
            </a:r>
          </a:p>
          <a:p>
            <a:pPr algn="ctr">
              <a:defRPr/>
            </a:pPr>
            <a:r>
              <a:rPr lang="fr-FR" sz="1200" dirty="0"/>
              <a:t>-S’engage</a:t>
            </a: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DD332832-C3F9-48FB-8DE5-FD74E401E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856" y="4556125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 sz="1200"/>
              <a:t>Méthode &amp; facilitation</a:t>
            </a:r>
          </a:p>
        </p:txBody>
      </p:sp>
      <p:sp>
        <p:nvSpPr>
          <p:cNvPr id="10" name="ZoneTexte 14">
            <a:extLst>
              <a:ext uri="{FF2B5EF4-FFF2-40B4-BE49-F238E27FC236}">
                <a16:creationId xmlns:a16="http://schemas.microsoft.com/office/drawing/2014/main" id="{F2D967D5-76A6-4FE2-BF13-50B2CDC36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8419" y="3065463"/>
            <a:ext cx="1447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 sz="1200" dirty="0"/>
              <a:t>Expression &amp; priorisation du besoin, Validation</a:t>
            </a:r>
          </a:p>
        </p:txBody>
      </p:sp>
      <p:sp>
        <p:nvSpPr>
          <p:cNvPr id="11" name="ZoneTexte 15">
            <a:extLst>
              <a:ext uri="{FF2B5EF4-FFF2-40B4-BE49-F238E27FC236}">
                <a16:creationId xmlns:a16="http://schemas.microsoft.com/office/drawing/2014/main" id="{14159616-E63E-411A-A184-40805FA19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9756" y="4703763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fr-FR" altLang="fr-FR" sz="1200" dirty="0"/>
              <a:t>Estimation et production</a:t>
            </a:r>
          </a:p>
        </p:txBody>
      </p:sp>
    </p:spTree>
    <p:extLst>
      <p:ext uri="{BB962C8B-B14F-4D97-AF65-F5344CB8AC3E}">
        <p14:creationId xmlns:p14="http://schemas.microsoft.com/office/powerpoint/2010/main" val="414867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518456" y="417311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Product </a:t>
            </a:r>
            <a:r>
              <a:rPr lang="fr-FR" dirty="0" err="1" smtClean="0"/>
              <a:t>Owner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730478" y="1221971"/>
            <a:ext cx="2783189" cy="1770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dirty="0"/>
              <a:t>Le Product </a:t>
            </a:r>
            <a:r>
              <a:rPr lang="fr-FR" sz="1600" dirty="0" err="1"/>
              <a:t>Owner</a:t>
            </a:r>
            <a:r>
              <a:rPr lang="fr-FR" sz="1600" dirty="0"/>
              <a:t> est responsable de </a:t>
            </a:r>
            <a:r>
              <a:rPr lang="fr-FR" sz="1600" b="1" i="1" dirty="0"/>
              <a:t>maximiser</a:t>
            </a:r>
            <a:r>
              <a:rPr lang="fr-FR" sz="1600" dirty="0"/>
              <a:t> la </a:t>
            </a:r>
            <a:r>
              <a:rPr lang="fr-FR" sz="1600" b="1" u="sng" dirty="0"/>
              <a:t>valeur du produit et du travail</a:t>
            </a:r>
            <a:r>
              <a:rPr lang="fr-FR" sz="1600" dirty="0"/>
              <a:t> de l’Équipe de Développement</a:t>
            </a:r>
          </a:p>
        </p:txBody>
      </p:sp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01C5B044-B497-42B2-8881-8C060980D58D}"/>
              </a:ext>
            </a:extLst>
          </p:cNvPr>
          <p:cNvSpPr/>
          <p:nvPr/>
        </p:nvSpPr>
        <p:spPr>
          <a:xfrm>
            <a:off x="4034579" y="1259339"/>
            <a:ext cx="5644281" cy="4878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dirty="0"/>
              <a:t>Le Product </a:t>
            </a:r>
            <a:r>
              <a:rPr lang="fr-FR" sz="1600" dirty="0" err="1"/>
              <a:t>Owner</a:t>
            </a:r>
            <a:r>
              <a:rPr lang="fr-FR" sz="1600" dirty="0"/>
              <a:t> est </a:t>
            </a:r>
            <a:r>
              <a:rPr lang="fr-FR" sz="1600" b="1" dirty="0"/>
              <a:t>une </a:t>
            </a:r>
            <a:r>
              <a:rPr lang="fr-FR" sz="1600" b="1" dirty="0">
                <a:sym typeface="Gill Sans"/>
              </a:rPr>
              <a:t>personne</a:t>
            </a:r>
            <a:r>
              <a:rPr lang="fr-FR" sz="1600" dirty="0"/>
              <a:t>, et </a:t>
            </a:r>
            <a:r>
              <a:rPr lang="fr-FR" sz="1600" dirty="0">
                <a:sym typeface="Gill Sans"/>
              </a:rPr>
              <a:t>non un comité</a:t>
            </a:r>
            <a:endParaRPr lang="fr-FR" sz="1600" dirty="0"/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780355" y="3233652"/>
            <a:ext cx="2834912" cy="310670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dirty="0"/>
              <a:t>Le Product </a:t>
            </a:r>
            <a:r>
              <a:rPr lang="fr-FR" sz="1600" dirty="0" err="1"/>
              <a:t>Owner</a:t>
            </a:r>
            <a:r>
              <a:rPr lang="fr-FR" sz="1600" dirty="0"/>
              <a:t>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peut représenter</a:t>
            </a:r>
            <a:r>
              <a:rPr lang="fr-FR" sz="1600" dirty="0"/>
              <a:t> les désirs d’un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comité</a:t>
            </a:r>
            <a:r>
              <a:rPr lang="fr-FR" sz="1600" dirty="0"/>
              <a:t> dans le Product </a:t>
            </a:r>
            <a:r>
              <a:rPr lang="fr-FR" sz="1600" dirty="0" err="1"/>
              <a:t>Backlog</a:t>
            </a:r>
            <a:r>
              <a:rPr lang="fr-FR" sz="1600" dirty="0"/>
              <a:t>, mais ceux qui veulent changer la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priorité</a:t>
            </a:r>
            <a:r>
              <a:rPr lang="fr-FR" sz="1600" dirty="0"/>
              <a:t> d’un item du Product </a:t>
            </a:r>
            <a:r>
              <a:rPr lang="fr-FR" sz="1600" dirty="0" err="1"/>
              <a:t>Backlog</a:t>
            </a:r>
            <a:r>
              <a:rPr lang="fr-FR" sz="1600" dirty="0"/>
              <a:t> doivent consulter le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Product </a:t>
            </a:r>
            <a:r>
              <a:rPr lang="fr-FR" sz="1600" b="1" dirty="0" err="1">
                <a:latin typeface="Gill Sans"/>
                <a:ea typeface="Gill Sans"/>
                <a:cs typeface="Gill Sans"/>
                <a:sym typeface="Gill Sans"/>
              </a:rPr>
              <a:t>Owner</a:t>
            </a:r>
            <a:endParaRPr lang="fr-FR" sz="16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109317" y="2133600"/>
            <a:ext cx="7179367" cy="404812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roduct Owner…"/>
          <p:cNvSpPr txBox="1"/>
          <p:nvPr/>
        </p:nvSpPr>
        <p:spPr>
          <a:xfrm>
            <a:off x="4200073" y="2254736"/>
            <a:ext cx="10810636" cy="3662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lnSpc>
                <a:spcPts val="3516"/>
              </a:lnSpc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dirty="0" smtClean="0"/>
              <a:t>Le </a:t>
            </a:r>
            <a:r>
              <a:rPr sz="1400" dirty="0"/>
              <a:t>Product Owner </a:t>
            </a:r>
            <a:r>
              <a:rPr sz="1400" dirty="0" err="1"/>
              <a:t>est</a:t>
            </a:r>
            <a:r>
              <a:rPr sz="1400" dirty="0"/>
              <a:t> </a:t>
            </a:r>
            <a:r>
              <a:rPr sz="1400" b="1" i="1" dirty="0"/>
              <a:t>la </a:t>
            </a:r>
            <a:r>
              <a:rPr sz="1400" b="1" i="1" dirty="0" err="1"/>
              <a:t>seule</a:t>
            </a:r>
            <a:r>
              <a:rPr sz="1400" b="1" i="1" dirty="0"/>
              <a:t> </a:t>
            </a:r>
            <a:r>
              <a:rPr sz="1400" b="1" i="1" dirty="0" err="1"/>
              <a:t>personne</a:t>
            </a:r>
            <a:r>
              <a:rPr sz="1400" b="1" i="1" dirty="0"/>
              <a:t> </a:t>
            </a:r>
            <a:r>
              <a:rPr sz="1400" b="1" i="1" dirty="0" err="1"/>
              <a:t>responsable</a:t>
            </a:r>
            <a:r>
              <a:rPr sz="1400" b="1" i="1" dirty="0"/>
              <a:t> de </a:t>
            </a:r>
            <a:r>
              <a:rPr sz="1400" b="1" i="1" dirty="0" err="1"/>
              <a:t>gérer</a:t>
            </a:r>
            <a:r>
              <a:rPr sz="1400" dirty="0"/>
              <a:t> le </a:t>
            </a:r>
            <a:r>
              <a:rPr sz="1400" b="1" i="1" u="sng" dirty="0" smtClean="0"/>
              <a:t>Product Backlog</a:t>
            </a:r>
            <a:r>
              <a:rPr sz="1400" dirty="0" smtClean="0"/>
              <a:t>. </a:t>
            </a:r>
            <a:endParaRPr sz="1400" dirty="0"/>
          </a:p>
          <a:p>
            <a:pPr defTabSz="321457">
              <a:lnSpc>
                <a:spcPts val="3516"/>
              </a:lnSpc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dirty="0"/>
              <a:t>La </a:t>
            </a:r>
            <a:r>
              <a:rPr sz="1400" dirty="0" err="1"/>
              <a:t>gestion</a:t>
            </a:r>
            <a:r>
              <a:rPr sz="1400" dirty="0"/>
              <a:t> du Product Backlog </a:t>
            </a:r>
            <a:r>
              <a:rPr sz="1400" dirty="0" err="1"/>
              <a:t>comprend</a:t>
            </a:r>
            <a:r>
              <a:rPr sz="1400" dirty="0"/>
              <a:t> : </a:t>
            </a:r>
          </a:p>
          <a:p>
            <a:pPr marL="285750" indent="-285750" defTabSz="321457">
              <a:lnSpc>
                <a:spcPts val="3516"/>
              </a:lnSpc>
              <a:buSzPct val="100000"/>
              <a:buFont typeface="Wingdings" panose="05000000000000000000" pitchFamily="2" charset="2"/>
              <a:buChar char="§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b="1" dirty="0" err="1"/>
              <a:t>Exprimer</a:t>
            </a:r>
            <a:r>
              <a:rPr sz="1400" b="1" dirty="0"/>
              <a:t> </a:t>
            </a:r>
            <a:r>
              <a:rPr sz="1400" b="1" dirty="0" err="1"/>
              <a:t>clairement</a:t>
            </a:r>
            <a:r>
              <a:rPr sz="1400" dirty="0"/>
              <a:t> les items du Product Backlog (Product Backlog items</a:t>
            </a:r>
            <a:r>
              <a:rPr sz="1400" dirty="0" smtClean="0"/>
              <a:t>)</a:t>
            </a:r>
            <a:endParaRPr sz="1400" dirty="0"/>
          </a:p>
          <a:p>
            <a:pPr marL="285750" indent="-285750" defTabSz="321457">
              <a:lnSpc>
                <a:spcPts val="3516"/>
              </a:lnSpc>
              <a:buSzPct val="100000"/>
              <a:buFont typeface="Wingdings" panose="05000000000000000000" pitchFamily="2" charset="2"/>
              <a:buChar char="§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b="1" dirty="0" err="1"/>
              <a:t>Ordonner</a:t>
            </a:r>
            <a:r>
              <a:rPr sz="1400" b="1" dirty="0"/>
              <a:t> les items</a:t>
            </a:r>
            <a:r>
              <a:rPr sz="1400" dirty="0"/>
              <a:t> du Product Backlog pour </a:t>
            </a:r>
            <a:r>
              <a:rPr sz="1400" dirty="0" err="1"/>
              <a:t>mieux</a:t>
            </a:r>
            <a:r>
              <a:rPr sz="1400" dirty="0"/>
              <a:t> </a:t>
            </a:r>
            <a:r>
              <a:rPr sz="1400" dirty="0" err="1"/>
              <a:t>réaliser</a:t>
            </a:r>
            <a:r>
              <a:rPr sz="1400" dirty="0"/>
              <a:t> les </a:t>
            </a:r>
            <a:r>
              <a:rPr sz="1400" dirty="0" err="1"/>
              <a:t>objectifs</a:t>
            </a:r>
            <a:r>
              <a:rPr sz="1400" dirty="0"/>
              <a:t> et </a:t>
            </a:r>
            <a:r>
              <a:rPr sz="1400" dirty="0" smtClean="0"/>
              <a:t>missions</a:t>
            </a:r>
            <a:endParaRPr sz="1400" dirty="0"/>
          </a:p>
          <a:p>
            <a:pPr marL="285750" indent="-285750" defTabSz="321457">
              <a:lnSpc>
                <a:spcPts val="3516"/>
              </a:lnSpc>
              <a:buSzPct val="100000"/>
              <a:buFont typeface="Wingdings" panose="05000000000000000000" pitchFamily="2" charset="2"/>
              <a:buChar char="§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b="1" dirty="0" err="1"/>
              <a:t>Optimiser</a:t>
            </a:r>
            <a:r>
              <a:rPr sz="1400" b="1" dirty="0"/>
              <a:t> la </a:t>
            </a:r>
            <a:r>
              <a:rPr sz="1400" b="1" dirty="0" err="1"/>
              <a:t>valeur</a:t>
            </a:r>
            <a:r>
              <a:rPr sz="1400" b="1" dirty="0"/>
              <a:t> du travail</a:t>
            </a:r>
            <a:r>
              <a:rPr sz="1400" dirty="0"/>
              <a:t> </a:t>
            </a:r>
            <a:r>
              <a:rPr sz="1400" dirty="0" err="1"/>
              <a:t>effectué</a:t>
            </a:r>
            <a:r>
              <a:rPr sz="1400" dirty="0"/>
              <a:t> par </a:t>
            </a:r>
            <a:r>
              <a:rPr sz="1400" dirty="0" err="1"/>
              <a:t>l’Équipe</a:t>
            </a:r>
            <a:r>
              <a:rPr sz="1400" dirty="0"/>
              <a:t> de </a:t>
            </a:r>
            <a:r>
              <a:rPr sz="1400" dirty="0" err="1" smtClean="0"/>
              <a:t>Développement</a:t>
            </a:r>
            <a:endParaRPr sz="1400" dirty="0"/>
          </a:p>
          <a:p>
            <a:pPr marL="285750" indent="-285750" defTabSz="321457">
              <a:lnSpc>
                <a:spcPts val="3516"/>
              </a:lnSpc>
              <a:buSzPct val="100000"/>
              <a:buFont typeface="Wingdings" panose="05000000000000000000" pitchFamily="2" charset="2"/>
              <a:buChar char="§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b="1" i="1" dirty="0" err="1"/>
              <a:t>S’assurer</a:t>
            </a:r>
            <a:r>
              <a:rPr sz="1400" dirty="0"/>
              <a:t> que le </a:t>
            </a:r>
            <a:r>
              <a:rPr sz="1400" b="1" i="1" dirty="0"/>
              <a:t>Product Backlog</a:t>
            </a:r>
            <a:r>
              <a:rPr sz="1400" dirty="0"/>
              <a:t> </a:t>
            </a:r>
            <a:r>
              <a:rPr sz="1400" dirty="0" err="1"/>
              <a:t>est</a:t>
            </a:r>
            <a:r>
              <a:rPr sz="1400" dirty="0"/>
              <a:t> </a:t>
            </a:r>
            <a:r>
              <a:rPr sz="1400" b="1" u="sng" dirty="0"/>
              <a:t>visible</a:t>
            </a:r>
            <a:r>
              <a:rPr sz="1400" dirty="0"/>
              <a:t>, </a:t>
            </a:r>
            <a:r>
              <a:rPr sz="1400" b="1" u="sng" dirty="0"/>
              <a:t>transparent</a:t>
            </a:r>
            <a:r>
              <a:rPr sz="1400" dirty="0"/>
              <a:t>, et </a:t>
            </a:r>
            <a:r>
              <a:rPr sz="1400" b="1" u="sng" dirty="0" err="1"/>
              <a:t>clair</a:t>
            </a:r>
            <a:r>
              <a:rPr sz="1400" dirty="0"/>
              <a:t> pour </a:t>
            </a:r>
            <a:r>
              <a:rPr sz="1400" dirty="0" err="1" smtClean="0"/>
              <a:t>tous</a:t>
            </a:r>
            <a:endParaRPr lang="fr-FR" sz="1400" dirty="0" smtClean="0"/>
          </a:p>
          <a:p>
            <a:pPr defTabSz="321457">
              <a:lnSpc>
                <a:spcPts val="3516"/>
              </a:lnSpc>
              <a:buSzPct val="100000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dirty="0" smtClean="0"/>
              <a:t>et </a:t>
            </a:r>
            <a:r>
              <a:rPr sz="1400" dirty="0" err="1"/>
              <a:t>qu’il</a:t>
            </a:r>
            <a:r>
              <a:rPr sz="1400" dirty="0"/>
              <a:t> </a:t>
            </a:r>
            <a:r>
              <a:rPr sz="1400" dirty="0" err="1"/>
              <a:t>montre</a:t>
            </a:r>
            <a:r>
              <a:rPr sz="1400" dirty="0"/>
              <a:t> sur quoi </a:t>
            </a:r>
            <a:r>
              <a:rPr sz="1400" dirty="0" err="1"/>
              <a:t>l’Équipe</a:t>
            </a:r>
            <a:r>
              <a:rPr sz="1400" dirty="0"/>
              <a:t> de </a:t>
            </a:r>
            <a:r>
              <a:rPr sz="1400" dirty="0" err="1"/>
              <a:t>Développement</a:t>
            </a:r>
            <a:r>
              <a:rPr sz="1400" dirty="0"/>
              <a:t> </a:t>
            </a:r>
            <a:r>
              <a:rPr sz="1400" dirty="0" err="1"/>
              <a:t>travaillera</a:t>
            </a:r>
            <a:r>
              <a:rPr sz="1400" dirty="0"/>
              <a:t> </a:t>
            </a:r>
            <a:r>
              <a:rPr sz="1400" dirty="0" err="1" smtClean="0"/>
              <a:t>prochainement</a:t>
            </a:r>
            <a:endParaRPr lang="fr-FR" sz="1400" dirty="0"/>
          </a:p>
          <a:p>
            <a:pPr marL="285750" indent="-285750" defTabSz="321457">
              <a:lnSpc>
                <a:spcPts val="3516"/>
              </a:lnSpc>
              <a:buSzPct val="100000"/>
              <a:buFont typeface="Wingdings" panose="05000000000000000000" pitchFamily="2" charset="2"/>
              <a:buChar char="§"/>
              <a:defRPr sz="3000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400" b="1" i="1" dirty="0" err="1">
                <a:solidFill>
                  <a:srgbClr val="5A5F5E"/>
                </a:solidFill>
                <a:latin typeface="Gill Sans"/>
                <a:ea typeface="Gill Sans"/>
                <a:cs typeface="Gill Sans"/>
              </a:rPr>
              <a:t>S’assurer</a:t>
            </a:r>
            <a:r>
              <a:rPr sz="1400" dirty="0" smtClean="0"/>
              <a:t> </a:t>
            </a:r>
            <a:r>
              <a:rPr sz="1400" dirty="0"/>
              <a:t>que </a:t>
            </a:r>
            <a:r>
              <a:rPr sz="1400" dirty="0" err="1"/>
              <a:t>l’</a:t>
            </a:r>
            <a:r>
              <a:rPr sz="1400" b="1" i="1" dirty="0" err="1"/>
              <a:t>Équipe</a:t>
            </a:r>
            <a:r>
              <a:rPr sz="1400" b="1" i="1" dirty="0"/>
              <a:t> de </a:t>
            </a:r>
            <a:r>
              <a:rPr sz="1400" b="1" i="1" dirty="0" err="1"/>
              <a:t>Développement</a:t>
            </a:r>
            <a:r>
              <a:rPr sz="1400" dirty="0"/>
              <a:t> </a:t>
            </a:r>
            <a:r>
              <a:rPr sz="1400" b="1" u="sng" dirty="0" err="1"/>
              <a:t>comprend</a:t>
            </a:r>
            <a:r>
              <a:rPr sz="1400" dirty="0"/>
              <a:t> </a:t>
            </a:r>
            <a:r>
              <a:rPr sz="1400" dirty="0" err="1"/>
              <a:t>adéquatement</a:t>
            </a:r>
            <a:r>
              <a:rPr sz="1400" dirty="0"/>
              <a:t> les </a:t>
            </a:r>
            <a:r>
              <a:rPr sz="1400" b="1" u="sng" dirty="0" smtClean="0"/>
              <a:t>items</a:t>
            </a:r>
            <a:endParaRPr sz="1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2" y="435175"/>
            <a:ext cx="891561" cy="14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5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518456" y="417311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</a:t>
            </a:r>
            <a:r>
              <a:rPr lang="fr-FR" dirty="0" err="1" smtClean="0"/>
              <a:t>development</a:t>
            </a:r>
            <a:r>
              <a:rPr lang="fr-FR" dirty="0" smtClean="0"/>
              <a:t> team</a:t>
            </a:r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730477" y="1221971"/>
            <a:ext cx="4248847" cy="13383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dirty="0"/>
              <a:t>L’Équipe de Développement est constituée de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professionnels</a:t>
            </a:r>
            <a:r>
              <a:rPr lang="fr-FR" sz="1600" dirty="0"/>
              <a:t> qui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livrent</a:t>
            </a:r>
            <a:r>
              <a:rPr lang="fr-FR" sz="1600" dirty="0"/>
              <a:t> à chaque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Sprint</a:t>
            </a:r>
            <a:r>
              <a:rPr lang="fr-FR" sz="1600" dirty="0"/>
              <a:t> un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incrément</a:t>
            </a:r>
            <a:r>
              <a:rPr lang="fr-FR" sz="1600" dirty="0"/>
              <a:t> « DONE » et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potentiellement</a:t>
            </a:r>
            <a:r>
              <a:rPr lang="fr-FR" sz="1600" dirty="0"/>
              <a:t>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livrable</a:t>
            </a:r>
            <a:r>
              <a:rPr lang="fr-FR" sz="1600" dirty="0"/>
              <a:t> du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produit</a:t>
            </a:r>
            <a:r>
              <a:rPr lang="fr-FR" sz="1600" dirty="0"/>
              <a:t>. </a:t>
            </a:r>
          </a:p>
        </p:txBody>
      </p:sp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01C5B044-B497-42B2-8881-8C060980D58D}"/>
              </a:ext>
            </a:extLst>
          </p:cNvPr>
          <p:cNvSpPr/>
          <p:nvPr/>
        </p:nvSpPr>
        <p:spPr>
          <a:xfrm>
            <a:off x="5253630" y="1365111"/>
            <a:ext cx="3931919" cy="6382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Seuls</a:t>
            </a:r>
            <a:r>
              <a:rPr lang="fr-FR" sz="1600" dirty="0"/>
              <a:t> les membres de l’Équipe de Développement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créent l’incrément</a:t>
            </a:r>
            <a:endParaRPr lang="fr-FR" sz="1600" dirty="0"/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5187134" y="2455280"/>
            <a:ext cx="5993484" cy="267367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dirty="0"/>
              <a:t>L’Équipe de Développement possède les caractéristiques suivantes :</a:t>
            </a:r>
          </a:p>
          <a:p>
            <a:endParaRPr lang="fr-FR" sz="1600" dirty="0"/>
          </a:p>
          <a:p>
            <a:pPr marL="228600" indent="-228600">
              <a:buSzPct val="100000"/>
              <a:buChar char="•"/>
            </a:pPr>
            <a:r>
              <a:rPr lang="fr-FR" sz="1600" dirty="0"/>
              <a:t>Elle est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auto-organisée</a:t>
            </a:r>
            <a:r>
              <a:rPr lang="fr-FR" sz="1600" dirty="0"/>
              <a:t>. Nul (même pas le </a:t>
            </a:r>
            <a:r>
              <a:rPr lang="fr-FR" sz="1600" dirty="0" err="1"/>
              <a:t>Scrum</a:t>
            </a:r>
            <a:r>
              <a:rPr lang="fr-FR" sz="1600" dirty="0"/>
              <a:t> Master) n’indique à l’Équipe de Développement comment transformer les items du Product </a:t>
            </a:r>
            <a:r>
              <a:rPr lang="fr-FR" sz="1600" dirty="0" err="1"/>
              <a:t>Backlog</a:t>
            </a:r>
            <a:r>
              <a:rPr lang="fr-FR" sz="1600" dirty="0"/>
              <a:t> en incréments de fonctionnalités potentiellement livrables.</a:t>
            </a:r>
          </a:p>
          <a:p>
            <a:pPr marL="228600" indent="-228600">
              <a:buSzPct val="100000"/>
              <a:buChar char="•"/>
            </a:pPr>
            <a:endParaRPr lang="fr-FR" sz="1600" dirty="0"/>
          </a:p>
          <a:p>
            <a:pPr marL="228600" indent="-228600">
              <a:buSzPct val="100000"/>
              <a:buChar char="•"/>
            </a:pPr>
            <a:r>
              <a:rPr lang="fr-FR" sz="1600" dirty="0"/>
              <a:t>Elle est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pluridisciplinaire</a:t>
            </a:r>
            <a:r>
              <a:rPr lang="fr-FR" sz="1600" dirty="0"/>
              <a:t>, avec toutes les compétences nécessaires pour créer un incrément du produit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730477" y="2758700"/>
            <a:ext cx="3974527" cy="13394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Les équipes de développement sont structurées et habilitées (</a:t>
            </a:r>
            <a:r>
              <a:rPr lang="fr-FR" sz="1600" dirty="0" err="1"/>
              <a:t>empowered</a:t>
            </a:r>
            <a:r>
              <a:rPr lang="fr-FR" sz="1600" dirty="0"/>
              <a:t>) par l’entreprise à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organiser</a:t>
            </a:r>
            <a:r>
              <a:rPr lang="fr-FR" sz="1600" dirty="0"/>
              <a:t> et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gérer</a:t>
            </a:r>
            <a:r>
              <a:rPr lang="fr-FR" sz="1600" dirty="0"/>
              <a:t> leur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propre</a:t>
            </a:r>
            <a:r>
              <a:rPr lang="fr-FR" sz="1600" dirty="0"/>
              <a:t>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travail</a:t>
            </a:r>
            <a:endParaRPr lang="fr-FR" sz="16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764771" y="4296555"/>
            <a:ext cx="3940233" cy="1879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Les membres de l’Équipe de Développement peuvent détenir individuellement des compétences et des centres d’intérêt spécifiques, mais c’est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l’Équipe de Développement dans son ensemble qui est tenue responsable</a:t>
            </a:r>
            <a:endParaRPr lang="fr-FR" sz="1600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5594479" y="5434701"/>
            <a:ext cx="1770598" cy="41745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Gill Sans"/>
                <a:ea typeface="Gill Sans"/>
                <a:cs typeface="Gill Sans"/>
                <a:sym typeface="Gill Sans"/>
              </a:rPr>
              <a:t>Taille de 6 +-3</a:t>
            </a:r>
            <a:endParaRPr lang="fr-FR" sz="1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855" y="724297"/>
            <a:ext cx="1931456" cy="16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518456" y="417311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 </a:t>
            </a:r>
            <a:r>
              <a:rPr lang="fr-FR" dirty="0" err="1" smtClean="0"/>
              <a:t>Scrum</a:t>
            </a:r>
            <a:r>
              <a:rPr lang="fr-FR" dirty="0" smtClean="0"/>
              <a:t> Master</a:t>
            </a:r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730478" y="1221971"/>
            <a:ext cx="3426656" cy="7481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est un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leader</a:t>
            </a:r>
            <a:r>
              <a:rPr lang="fr-FR" sz="1600" dirty="0"/>
              <a:t> au service de l’Équipe </a:t>
            </a:r>
            <a:r>
              <a:rPr lang="fr-FR" sz="1600" dirty="0" err="1"/>
              <a:t>Scrum</a:t>
            </a:r>
            <a:endParaRPr lang="fr-FR" sz="1600" dirty="0"/>
          </a:p>
        </p:txBody>
      </p:sp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01C5B044-B497-42B2-8881-8C060980D58D}"/>
              </a:ext>
            </a:extLst>
          </p:cNvPr>
          <p:cNvSpPr/>
          <p:nvPr/>
        </p:nvSpPr>
        <p:spPr>
          <a:xfrm>
            <a:off x="4414059" y="1221971"/>
            <a:ext cx="3458094" cy="8128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est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responsable</a:t>
            </a:r>
            <a:r>
              <a:rPr lang="fr-FR" sz="1600" dirty="0"/>
              <a:t> de 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s’assurer</a:t>
            </a:r>
            <a:r>
              <a:rPr lang="fr-FR" sz="1600" dirty="0"/>
              <a:t> que </a:t>
            </a:r>
            <a:r>
              <a:rPr lang="fr-FR" sz="1600" b="1" i="1" dirty="0" err="1">
                <a:latin typeface="Gill Sans"/>
                <a:ea typeface="Gill Sans"/>
                <a:cs typeface="Gill Sans"/>
                <a:sym typeface="Gill Sans"/>
              </a:rPr>
              <a:t>Scrum</a:t>
            </a:r>
            <a:r>
              <a:rPr lang="fr-FR" sz="1600" dirty="0"/>
              <a:t> est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compris</a:t>
            </a:r>
            <a:r>
              <a:rPr lang="fr-FR" sz="1600" dirty="0"/>
              <a:t> et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mis en œuvre</a:t>
            </a:r>
            <a:endParaRPr lang="fr-FR" sz="1600" dirty="0"/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5EDC97BB-64A5-40C6-B02B-537169BF8DD0}"/>
              </a:ext>
            </a:extLst>
          </p:cNvPr>
          <p:cNvSpPr/>
          <p:nvPr/>
        </p:nvSpPr>
        <p:spPr>
          <a:xfrm>
            <a:off x="606788" y="3994480"/>
            <a:ext cx="4555416" cy="240915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sert le Product </a:t>
            </a:r>
            <a:r>
              <a:rPr lang="fr-FR" sz="1600" dirty="0" err="1"/>
              <a:t>Owner</a:t>
            </a:r>
            <a:r>
              <a:rPr lang="fr-FR" sz="1600" dirty="0"/>
              <a:t> de plusieurs façons. Ses services consistent à : </a:t>
            </a:r>
          </a:p>
          <a:p>
            <a:pPr marL="228600" indent="-228600">
              <a:buSzPct val="100000"/>
              <a:buChar char="•"/>
            </a:pPr>
            <a:r>
              <a:rPr lang="fr-FR" sz="1600" dirty="0"/>
              <a:t>Trouver des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techniques</a:t>
            </a:r>
            <a:r>
              <a:rPr lang="fr-FR" sz="1600" dirty="0"/>
              <a:t> de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gestion</a:t>
            </a:r>
            <a:r>
              <a:rPr lang="fr-FR" sz="1600" dirty="0"/>
              <a:t> efficace du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Product </a:t>
            </a:r>
            <a:r>
              <a:rPr lang="fr-FR" sz="1600" b="1" i="1" dirty="0" err="1">
                <a:latin typeface="Gill Sans"/>
                <a:ea typeface="Gill Sans"/>
                <a:cs typeface="Gill Sans"/>
                <a:sym typeface="Gill Sans"/>
              </a:rPr>
              <a:t>Backlog</a:t>
            </a:r>
            <a:r>
              <a:rPr lang="fr-FR" sz="1600" dirty="0"/>
              <a:t> ; </a:t>
            </a:r>
          </a:p>
          <a:p>
            <a:pPr marL="228600" indent="-228600">
              <a:buSzPct val="100000"/>
              <a:buChar char="•"/>
            </a:pPr>
            <a:r>
              <a:rPr lang="fr-FR" sz="1600" dirty="0"/>
              <a:t>Aider l’Équipe </a:t>
            </a:r>
            <a:r>
              <a:rPr lang="fr-FR" sz="1600" dirty="0" err="1"/>
              <a:t>Scrum</a:t>
            </a:r>
            <a:r>
              <a:rPr lang="fr-FR" sz="1600" dirty="0"/>
              <a:t> à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comprendre</a:t>
            </a:r>
            <a:r>
              <a:rPr lang="fr-FR" sz="1600" dirty="0"/>
              <a:t> la nécessité d’avoir des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items</a:t>
            </a:r>
            <a:r>
              <a:rPr lang="fr-FR" sz="1600" dirty="0"/>
              <a:t> de Product </a:t>
            </a:r>
            <a:r>
              <a:rPr lang="fr-FR" sz="1600" dirty="0" err="1"/>
              <a:t>Backlog</a:t>
            </a:r>
            <a:r>
              <a:rPr lang="fr-FR" sz="1600" dirty="0"/>
              <a:t> </a:t>
            </a: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clairs et concis</a:t>
            </a:r>
            <a:r>
              <a:rPr lang="fr-FR" sz="1600" dirty="0"/>
              <a:t> </a:t>
            </a:r>
          </a:p>
          <a:p>
            <a:pPr marL="228600" indent="-228600">
              <a:buSzPct val="100000"/>
              <a:buChar char="•"/>
            </a:pP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Comprendre</a:t>
            </a:r>
            <a:r>
              <a:rPr lang="fr-FR" sz="1600" dirty="0"/>
              <a:t> la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planification de </a:t>
            </a:r>
            <a:r>
              <a:rPr lang="fr-FR" sz="1600" b="1" i="1" dirty="0" smtClean="0">
                <a:latin typeface="Gill Sans"/>
                <a:ea typeface="Gill Sans"/>
                <a:cs typeface="Gill Sans"/>
                <a:sym typeface="Gill Sans"/>
              </a:rPr>
              <a:t>produit</a:t>
            </a:r>
            <a:endParaRPr lang="fr-FR" sz="16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730477" y="2270758"/>
            <a:ext cx="3974527" cy="13394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aide</a:t>
            </a:r>
            <a:r>
              <a:rPr lang="fr-FR" sz="1600" dirty="0"/>
              <a:t> ceux qui sont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externes</a:t>
            </a:r>
            <a:r>
              <a:rPr lang="fr-FR" sz="1600" dirty="0"/>
              <a:t> à l’Équipe </a:t>
            </a:r>
            <a:r>
              <a:rPr lang="fr-FR" sz="1600" dirty="0" err="1"/>
              <a:t>Scrum</a:t>
            </a:r>
            <a:r>
              <a:rPr lang="fr-FR" sz="1600" dirty="0"/>
              <a:t> à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comprendre</a:t>
            </a:r>
            <a:r>
              <a:rPr lang="fr-FR" sz="1600" dirty="0"/>
              <a:t> lesquelles de leurs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interactions</a:t>
            </a:r>
            <a:r>
              <a:rPr lang="fr-FR" sz="1600" dirty="0"/>
              <a:t> avec l’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Équipe </a:t>
            </a:r>
            <a:r>
              <a:rPr lang="fr-FR" sz="1600" b="1" i="1" dirty="0" err="1">
                <a:latin typeface="Gill Sans"/>
                <a:ea typeface="Gill Sans"/>
                <a:cs typeface="Gill Sans"/>
                <a:sym typeface="Gill Sans"/>
              </a:rPr>
              <a:t>Scrum</a:t>
            </a:r>
            <a:r>
              <a:rPr lang="fr-FR" sz="1600" dirty="0"/>
              <a:t> sont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bénéfiques</a:t>
            </a:r>
            <a:r>
              <a:rPr lang="fr-FR" sz="1600" dirty="0"/>
              <a:t> et lesquelles ne le sont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pas</a:t>
            </a:r>
            <a:endParaRPr lang="fr-FR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8129079" y="1186022"/>
            <a:ext cx="1630064" cy="84877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dirty="0">
                <a:latin typeface="Gill Sans"/>
                <a:ea typeface="Gill Sans"/>
                <a:cs typeface="Gill Sans"/>
                <a:sym typeface="Gill Sans"/>
              </a:rPr>
              <a:t>Faciliter les événements </a:t>
            </a:r>
            <a:r>
              <a:rPr lang="fr-FR" dirty="0" err="1" smtClean="0">
                <a:latin typeface="Gill Sans"/>
                <a:ea typeface="Gill Sans"/>
                <a:cs typeface="Gill Sans"/>
                <a:sym typeface="Gill Sans"/>
              </a:rPr>
              <a:t>Scrum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5399421" y="2247065"/>
            <a:ext cx="6271619" cy="24462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est au service de l’Équipe de Développement. Ses services consistent à : </a:t>
            </a:r>
          </a:p>
          <a:p>
            <a:pPr marL="228600" indent="-228600">
              <a:buSzPct val="100000"/>
              <a:buChar char="•"/>
            </a:pP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Coacher </a:t>
            </a:r>
            <a:r>
              <a:rPr lang="fr-FR" sz="1600" dirty="0"/>
              <a:t>l’Équipe de Développement pour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développer</a:t>
            </a:r>
            <a:r>
              <a:rPr lang="fr-FR" sz="1600" dirty="0"/>
              <a:t> son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auto-organisation et sa pluridisciplinarité</a:t>
            </a:r>
            <a:r>
              <a:rPr lang="fr-FR" sz="1600" dirty="0"/>
              <a:t> ; </a:t>
            </a:r>
          </a:p>
          <a:p>
            <a:pPr marL="228600" indent="-228600">
              <a:buSzPct val="100000"/>
              <a:buChar char="•"/>
            </a:pP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Aider</a:t>
            </a:r>
            <a:r>
              <a:rPr lang="fr-FR" sz="1600" dirty="0"/>
              <a:t> l’Équipe de Développement à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créer des produits de grande valeur</a:t>
            </a:r>
            <a:r>
              <a:rPr lang="fr-FR" sz="1600" dirty="0"/>
              <a:t> ; </a:t>
            </a:r>
          </a:p>
          <a:p>
            <a:pPr marL="228600" indent="-228600">
              <a:buSzPct val="100000"/>
              <a:buChar char="•"/>
            </a:pP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Éliminer</a:t>
            </a:r>
            <a:r>
              <a:rPr lang="fr-FR" sz="1600" dirty="0"/>
              <a:t>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les obstacles</a:t>
            </a:r>
            <a:r>
              <a:rPr lang="fr-FR" sz="1600" dirty="0"/>
              <a:t> au progrès de l’Équipe de Développement ; (</a:t>
            </a:r>
            <a:r>
              <a:rPr lang="fr-FR" sz="1600" b="1" u="sng" dirty="0" err="1">
                <a:latin typeface="Gill Sans"/>
                <a:ea typeface="Gill Sans"/>
                <a:cs typeface="Gill Sans"/>
                <a:sym typeface="Gill Sans"/>
              </a:rPr>
              <a:t>Removing</a:t>
            </a:r>
            <a:r>
              <a:rPr lang="fr-FR" sz="1600" b="1" u="sng" dirty="0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fr-FR" sz="1600" b="1" u="sng" dirty="0" err="1">
                <a:latin typeface="Gill Sans"/>
                <a:ea typeface="Gill Sans"/>
                <a:cs typeface="Gill Sans"/>
                <a:sym typeface="Gill Sans"/>
              </a:rPr>
              <a:t>impediments</a:t>
            </a:r>
            <a:r>
              <a:rPr lang="fr-FR" sz="1600" dirty="0"/>
              <a:t>)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5500870" y="4850546"/>
            <a:ext cx="6366934" cy="159787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Le </a:t>
            </a:r>
            <a:r>
              <a:rPr lang="fr-FR" sz="1600" dirty="0" err="1"/>
              <a:t>Scrum</a:t>
            </a:r>
            <a:r>
              <a:rPr lang="fr-FR" sz="1600" dirty="0"/>
              <a:t> Master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rend service à l’organisation de plusieurs façons</a:t>
            </a:r>
            <a:r>
              <a:rPr lang="fr-FR" sz="1600" dirty="0"/>
              <a:t>. Ses services consistent à : </a:t>
            </a:r>
          </a:p>
          <a:p>
            <a:pPr marL="228600" indent="-228600">
              <a:buSzPct val="100000"/>
              <a:buChar char="•"/>
            </a:pPr>
            <a:r>
              <a:rPr lang="fr-FR" sz="1600" b="1" dirty="0">
                <a:latin typeface="Gill Sans"/>
                <a:ea typeface="Gill Sans"/>
                <a:cs typeface="Gill Sans"/>
                <a:sym typeface="Gill Sans"/>
              </a:rPr>
              <a:t>Causer</a:t>
            </a:r>
            <a:r>
              <a:rPr lang="fr-FR" sz="1600" dirty="0"/>
              <a:t> des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changements</a:t>
            </a:r>
            <a:r>
              <a:rPr lang="fr-FR" sz="1600" dirty="0"/>
              <a:t> qui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augmentent</a:t>
            </a:r>
            <a:r>
              <a:rPr lang="fr-FR" sz="1600" dirty="0"/>
              <a:t> la 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productivité</a:t>
            </a:r>
            <a:r>
              <a:rPr lang="fr-FR" sz="1600" dirty="0"/>
              <a:t> de l’</a:t>
            </a:r>
            <a:r>
              <a:rPr lang="fr-FR" sz="1600" b="1" i="1" dirty="0">
                <a:latin typeface="Gill Sans"/>
                <a:ea typeface="Gill Sans"/>
                <a:cs typeface="Gill Sans"/>
                <a:sym typeface="Gill Sans"/>
              </a:rPr>
              <a:t>Équipe </a:t>
            </a:r>
            <a:r>
              <a:rPr lang="fr-FR" sz="1600" b="1" i="1" dirty="0" err="1">
                <a:latin typeface="Gill Sans"/>
                <a:ea typeface="Gill Sans"/>
                <a:cs typeface="Gill Sans"/>
                <a:sym typeface="Gill Sans"/>
              </a:rPr>
              <a:t>Scrum</a:t>
            </a:r>
            <a:r>
              <a:rPr lang="fr-FR" sz="1600" dirty="0"/>
              <a:t> ; </a:t>
            </a:r>
          </a:p>
          <a:p>
            <a:pPr marL="228600" indent="-228600">
              <a:buSzPct val="100000"/>
              <a:buChar char="•"/>
            </a:pPr>
            <a:r>
              <a:rPr lang="fr-FR" sz="1600" dirty="0"/>
              <a:t>Collaborer avec d’autres </a:t>
            </a:r>
            <a:r>
              <a:rPr lang="fr-FR" sz="1600" dirty="0" err="1"/>
              <a:t>Scrum</a:t>
            </a:r>
            <a:r>
              <a:rPr lang="fr-FR" sz="1600" dirty="0"/>
              <a:t> Master pour améliorer l’efficacité de l’utilisation de </a:t>
            </a:r>
            <a:r>
              <a:rPr lang="fr-FR" sz="1600" dirty="0" err="1"/>
              <a:t>Scrum</a:t>
            </a:r>
            <a:r>
              <a:rPr lang="fr-FR" sz="1600" dirty="0"/>
              <a:t> dans l’organisation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069" y="620893"/>
            <a:ext cx="1168546" cy="152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4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07" y="1278125"/>
            <a:ext cx="7363594" cy="4962697"/>
          </a:xfrm>
          <a:prstGeom prst="rect">
            <a:avLst/>
          </a:prstGeom>
        </p:spPr>
      </p:pic>
      <p:sp>
        <p:nvSpPr>
          <p:cNvPr id="4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Les rituels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méthode </a:t>
            </a:r>
            <a:r>
              <a:rPr lang="fr-FR" dirty="0" err="1" smtClean="0"/>
              <a:t>Scrum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8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DD08FCB4-ADF1-444A-93D3-1DA28EA953E0}"/>
              </a:ext>
            </a:extLst>
          </p:cNvPr>
          <p:cNvSpPr txBox="1">
            <a:spLocks/>
          </p:cNvSpPr>
          <p:nvPr/>
        </p:nvSpPr>
        <p:spPr>
          <a:xfrm>
            <a:off x="1368830" y="473978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Les rituels</a:t>
            </a:r>
            <a:endParaRPr lang="fr-FR" dirty="0"/>
          </a:p>
        </p:txBody>
      </p:sp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ABBF13F8-1542-47D5-A3CB-E8AFF4B47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700294"/>
              </p:ext>
            </p:extLst>
          </p:nvPr>
        </p:nvGraphicFramePr>
        <p:xfrm>
          <a:off x="5931334" y="1130300"/>
          <a:ext cx="4610100" cy="355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à coins arrondis 18">
            <a:extLst>
              <a:ext uri="{FF2B5EF4-FFF2-40B4-BE49-F238E27FC236}">
                <a16:creationId xmlns:a16="http://schemas.microsoft.com/office/drawing/2014/main" id="{F7C07AC2-6F3E-44A0-9551-4C6C9C0FA0F0}"/>
              </a:ext>
            </a:extLst>
          </p:cNvPr>
          <p:cNvSpPr/>
          <p:nvPr/>
        </p:nvSpPr>
        <p:spPr>
          <a:xfrm>
            <a:off x="2626130" y="5029200"/>
            <a:ext cx="6019800" cy="1295400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dirty="0"/>
              <a:t>N’est pas :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Compte rendu à l’attention d’une personne.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Tribunal ni un moment pour les reproches.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Lieu pour les conversation</a:t>
            </a:r>
          </a:p>
        </p:txBody>
      </p:sp>
      <p:pic>
        <p:nvPicPr>
          <p:cNvPr id="20" name="Image 8">
            <a:extLst>
              <a:ext uri="{FF2B5EF4-FFF2-40B4-BE49-F238E27FC236}">
                <a16:creationId xmlns:a16="http://schemas.microsoft.com/office/drawing/2014/main" id="{9776E191-E09D-441D-8BC0-5D1738C75E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390" y="5143500"/>
            <a:ext cx="1143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rré corné 20">
            <a:extLst>
              <a:ext uri="{FF2B5EF4-FFF2-40B4-BE49-F238E27FC236}">
                <a16:creationId xmlns:a16="http://schemas.microsoft.com/office/drawing/2014/main" id="{3852AE52-05C6-404D-9855-0DFCB507DE8B}"/>
              </a:ext>
            </a:extLst>
          </p:cNvPr>
          <p:cNvSpPr/>
          <p:nvPr/>
        </p:nvSpPr>
        <p:spPr>
          <a:xfrm>
            <a:off x="1246910" y="1461309"/>
            <a:ext cx="3657600" cy="1524000"/>
          </a:xfrm>
          <a:prstGeom prst="foldedCorne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u="sng" dirty="0"/>
              <a:t>Participants :</a:t>
            </a:r>
          </a:p>
          <a:p>
            <a:pPr>
              <a:defRPr/>
            </a:pPr>
            <a:r>
              <a:rPr lang="fr-FR" sz="1600" dirty="0"/>
              <a:t>- Equipe de développement. (obligatoire)</a:t>
            </a:r>
          </a:p>
          <a:p>
            <a:pPr>
              <a:defRPr/>
            </a:pPr>
            <a:r>
              <a:rPr lang="fr-FR" sz="1600" dirty="0"/>
              <a:t>- </a:t>
            </a:r>
            <a:r>
              <a:rPr lang="fr-FR" sz="1600" dirty="0" err="1"/>
              <a:t>Scrum</a:t>
            </a:r>
            <a:r>
              <a:rPr lang="fr-FR" sz="1600" dirty="0"/>
              <a:t> Master (facultatif)</a:t>
            </a:r>
          </a:p>
          <a:p>
            <a:pPr>
              <a:defRPr/>
            </a:pPr>
            <a:r>
              <a:rPr lang="fr-FR" sz="1600" dirty="0"/>
              <a:t>- Product </a:t>
            </a:r>
            <a:r>
              <a:rPr lang="fr-FR" sz="1600" dirty="0" err="1"/>
              <a:t>Owner</a:t>
            </a:r>
            <a:r>
              <a:rPr lang="fr-FR" sz="1600" dirty="0"/>
              <a:t> (facultatif)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0004E2D-1F2E-4692-BD7E-2F411680532E}"/>
              </a:ext>
            </a:extLst>
          </p:cNvPr>
          <p:cNvSpPr/>
          <p:nvPr/>
        </p:nvSpPr>
        <p:spPr>
          <a:xfrm>
            <a:off x="2504210" y="3328209"/>
            <a:ext cx="1143000" cy="1143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/>
              <a:t>Quand? </a:t>
            </a:r>
            <a:r>
              <a:rPr lang="fr-FR" sz="1400" dirty="0"/>
              <a:t>Chaque jour</a:t>
            </a:r>
          </a:p>
        </p:txBody>
      </p:sp>
      <p:sp>
        <p:nvSpPr>
          <p:cNvPr id="23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Le </a:t>
            </a:r>
            <a:r>
              <a:rPr lang="fr-FR" altLang="fr-FR" dirty="0" err="1" smtClean="0">
                <a:solidFill>
                  <a:schemeClr val="accent3">
                    <a:lumMod val="75000"/>
                  </a:schemeClr>
                </a:solidFill>
              </a:rPr>
              <a:t>daily</a:t>
            </a:r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 meeting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79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pourquoi?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75" y="1246908"/>
            <a:ext cx="9568383" cy="40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6234775A-7787-4737-AA4C-0D885C80694F}"/>
              </a:ext>
            </a:extLst>
          </p:cNvPr>
          <p:cNvSpPr/>
          <p:nvPr/>
        </p:nvSpPr>
        <p:spPr>
          <a:xfrm>
            <a:off x="2446713" y="5262495"/>
            <a:ext cx="6019800" cy="1053791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dirty="0"/>
              <a:t>N’est pas :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Pour redéfinir le besoin.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Pour charger l’équipe.</a:t>
            </a:r>
          </a:p>
        </p:txBody>
      </p:sp>
      <p:pic>
        <p:nvPicPr>
          <p:cNvPr id="11" name="Image 8">
            <a:extLst>
              <a:ext uri="{FF2B5EF4-FFF2-40B4-BE49-F238E27FC236}">
                <a16:creationId xmlns:a16="http://schemas.microsoft.com/office/drawing/2014/main" id="{0F03F043-15D2-407F-AAEE-BD544DB2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901" y="5365101"/>
            <a:ext cx="967811" cy="836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rré corné 11">
            <a:extLst>
              <a:ext uri="{FF2B5EF4-FFF2-40B4-BE49-F238E27FC236}">
                <a16:creationId xmlns:a16="http://schemas.microsoft.com/office/drawing/2014/main" id="{CB289B65-E2A3-4978-AEAB-76930E324018}"/>
              </a:ext>
            </a:extLst>
          </p:cNvPr>
          <p:cNvSpPr/>
          <p:nvPr/>
        </p:nvSpPr>
        <p:spPr>
          <a:xfrm>
            <a:off x="1379913" y="1210887"/>
            <a:ext cx="3505200" cy="1981200"/>
          </a:xfrm>
          <a:prstGeom prst="foldedCorne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u="sng" dirty="0"/>
              <a:t>Participants :</a:t>
            </a:r>
          </a:p>
          <a:p>
            <a:pPr>
              <a:defRPr/>
            </a:pPr>
            <a:r>
              <a:rPr lang="fr-FR" sz="1600" dirty="0"/>
              <a:t>- Equipe de développement. (obligatoire)</a:t>
            </a:r>
          </a:p>
          <a:p>
            <a:pPr>
              <a:defRPr/>
            </a:pPr>
            <a:r>
              <a:rPr lang="fr-FR" sz="1600" dirty="0"/>
              <a:t>- </a:t>
            </a:r>
            <a:r>
              <a:rPr lang="fr-FR" sz="1600" dirty="0" err="1"/>
              <a:t>Scrum</a:t>
            </a:r>
            <a:r>
              <a:rPr lang="fr-FR" sz="1600" dirty="0"/>
              <a:t> Master (obligatoire)</a:t>
            </a:r>
          </a:p>
          <a:p>
            <a:pPr>
              <a:defRPr/>
            </a:pPr>
            <a:r>
              <a:rPr lang="fr-FR" sz="1600" dirty="0"/>
              <a:t>- Product </a:t>
            </a:r>
            <a:r>
              <a:rPr lang="fr-FR" sz="1600" dirty="0" err="1"/>
              <a:t>Owner</a:t>
            </a:r>
            <a:r>
              <a:rPr lang="fr-FR" sz="1600" dirty="0"/>
              <a:t> (obligatoire)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EC9645D-E5F5-4A88-B564-78FB12A791C5}"/>
              </a:ext>
            </a:extLst>
          </p:cNvPr>
          <p:cNvSpPr/>
          <p:nvPr/>
        </p:nvSpPr>
        <p:spPr>
          <a:xfrm>
            <a:off x="2446713" y="3420687"/>
            <a:ext cx="1143000" cy="1143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/>
              <a:t>Quand? </a:t>
            </a:r>
            <a:r>
              <a:rPr lang="fr-FR" sz="1400" dirty="0"/>
              <a:t>Début Sprint</a:t>
            </a:r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B758827A-07FF-4A45-BF2E-10E6A865E0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2812265"/>
              </p:ext>
            </p:extLst>
          </p:nvPr>
        </p:nvGraphicFramePr>
        <p:xfrm>
          <a:off x="5456613" y="1325187"/>
          <a:ext cx="4572000" cy="346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DD08FCB4-ADF1-444A-93D3-1DA28EA953E0}"/>
              </a:ext>
            </a:extLst>
          </p:cNvPr>
          <p:cNvSpPr txBox="1">
            <a:spLocks/>
          </p:cNvSpPr>
          <p:nvPr/>
        </p:nvSpPr>
        <p:spPr>
          <a:xfrm>
            <a:off x="1368830" y="473978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Les rituels</a:t>
            </a:r>
            <a:endParaRPr lang="fr-FR" dirty="0"/>
          </a:p>
        </p:txBody>
      </p:sp>
      <p:sp>
        <p:nvSpPr>
          <p:cNvPr id="16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Le sprint planning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4" name="Rectangle à coins arrondis 3">
            <a:extLst>
              <a:ext uri="{FF2B5EF4-FFF2-40B4-BE49-F238E27FC236}">
                <a16:creationId xmlns:a16="http://schemas.microsoft.com/office/drawing/2014/main" id="{5F8DBDA3-6B0B-4FB4-8372-3318C0AC9529}"/>
              </a:ext>
            </a:extLst>
          </p:cNvPr>
          <p:cNvSpPr/>
          <p:nvPr/>
        </p:nvSpPr>
        <p:spPr>
          <a:xfrm>
            <a:off x="5931132" y="1452563"/>
            <a:ext cx="2743200" cy="68103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Réunion d’échange libre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926E604E-03A9-43DB-95BB-86AE6EAC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136372"/>
              </p:ext>
            </p:extLst>
          </p:nvPr>
        </p:nvGraphicFramePr>
        <p:xfrm>
          <a:off x="4940532" y="2492375"/>
          <a:ext cx="5083175" cy="13198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7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ym typeface="Wingdings" panose="05000000000000000000" pitchFamily="2" charset="2"/>
                        </a:rPr>
                        <a:t></a:t>
                      </a:r>
                      <a:endParaRPr lang="fr-FR" sz="1800" dirty="0"/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ym typeface="Wingdings" panose="05000000000000000000" pitchFamily="2" charset="2"/>
                        </a:rPr>
                        <a:t></a:t>
                      </a:r>
                      <a:endParaRPr lang="fr-FR" sz="1800" dirty="0"/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Action</a:t>
                      </a:r>
                    </a:p>
                  </a:txBody>
                  <a:tcPr marL="91443" marR="91443" marT="45668" marB="456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fr-FR" sz="1600" dirty="0"/>
                        <a:t>Ce qui marche</a:t>
                      </a:r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Améliorer</a:t>
                      </a:r>
                    </a:p>
                  </a:txBody>
                  <a:tcPr marL="91443" marR="91443" marT="45668" marB="456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Ce qui ne marche</a:t>
                      </a:r>
                      <a:r>
                        <a:rPr lang="fr-FR" sz="1600" baseline="0" dirty="0"/>
                        <a:t> pas</a:t>
                      </a:r>
                      <a:endParaRPr lang="fr-FR" sz="1600" dirty="0"/>
                    </a:p>
                  </a:txBody>
                  <a:tcPr marL="91443" marR="91443" marT="45668" marB="45668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Agir</a:t>
                      </a:r>
                    </a:p>
                  </a:txBody>
                  <a:tcPr marL="91443" marR="91443" marT="45668" marB="4566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Ellipse 5">
            <a:extLst>
              <a:ext uri="{FF2B5EF4-FFF2-40B4-BE49-F238E27FC236}">
                <a16:creationId xmlns:a16="http://schemas.microsoft.com/office/drawing/2014/main" id="{F54E2A5E-045F-4252-980A-BA0F46DF547B}"/>
              </a:ext>
            </a:extLst>
          </p:cNvPr>
          <p:cNvSpPr/>
          <p:nvPr/>
        </p:nvSpPr>
        <p:spPr>
          <a:xfrm>
            <a:off x="2044932" y="3477419"/>
            <a:ext cx="1143000" cy="1143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/>
              <a:t>Quand? </a:t>
            </a:r>
            <a:r>
              <a:rPr lang="fr-FR" sz="1400" dirty="0"/>
              <a:t>Fin Sprint</a:t>
            </a:r>
          </a:p>
        </p:txBody>
      </p:sp>
      <p:sp>
        <p:nvSpPr>
          <p:cNvPr id="7" name="Carré corné 6">
            <a:extLst>
              <a:ext uri="{FF2B5EF4-FFF2-40B4-BE49-F238E27FC236}">
                <a16:creationId xmlns:a16="http://schemas.microsoft.com/office/drawing/2014/main" id="{7CEB2B31-CB53-4AED-9B3D-860EC46CCD46}"/>
              </a:ext>
            </a:extLst>
          </p:cNvPr>
          <p:cNvSpPr/>
          <p:nvPr/>
        </p:nvSpPr>
        <p:spPr>
          <a:xfrm>
            <a:off x="1112521" y="1360487"/>
            <a:ext cx="2971800" cy="1763685"/>
          </a:xfrm>
          <a:prstGeom prst="foldedCorne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u="sng" dirty="0"/>
              <a:t>Participants :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Equipe de développement. 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 err="1"/>
              <a:t>Scrum</a:t>
            </a:r>
            <a:r>
              <a:rPr lang="fr-FR" sz="1600" dirty="0"/>
              <a:t> Master. 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Product </a:t>
            </a:r>
            <a:r>
              <a:rPr lang="fr-FR" sz="1600" dirty="0" err="1"/>
              <a:t>Owner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 smtClean="0"/>
              <a:t>Contributeurs </a:t>
            </a:r>
            <a:r>
              <a:rPr lang="fr-FR" sz="1600" dirty="0"/>
              <a:t>métier.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Management.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540A650F-8119-4720-BB7B-BE25E67E63E2}"/>
              </a:ext>
            </a:extLst>
          </p:cNvPr>
          <p:cNvSpPr/>
          <p:nvPr/>
        </p:nvSpPr>
        <p:spPr>
          <a:xfrm>
            <a:off x="3187932" y="5638800"/>
            <a:ext cx="4800600" cy="685800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dirty="0"/>
              <a:t>N’est pas :</a:t>
            </a:r>
          </a:p>
          <a:p>
            <a:pPr>
              <a:defRPr/>
            </a:pPr>
            <a:r>
              <a:rPr lang="fr-FR" sz="1600" dirty="0"/>
              <a:t>- Une recherche du coupable.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DD75C13-9AE9-4ACA-A581-56558CBFF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032" y="5715000"/>
            <a:ext cx="533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08321246-EE2E-4A29-8980-603E2F215715}"/>
              </a:ext>
            </a:extLst>
          </p:cNvPr>
          <p:cNvSpPr/>
          <p:nvPr/>
        </p:nvSpPr>
        <p:spPr>
          <a:xfrm>
            <a:off x="6197832" y="4435475"/>
            <a:ext cx="2743200" cy="6810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Les actions seront décidées et suivies </a:t>
            </a:r>
          </a:p>
        </p:txBody>
      </p:sp>
      <p:sp>
        <p:nvSpPr>
          <p:cNvPr id="11" name="Flèche vers le bas 10">
            <a:extLst>
              <a:ext uri="{FF2B5EF4-FFF2-40B4-BE49-F238E27FC236}">
                <a16:creationId xmlns:a16="http://schemas.microsoft.com/office/drawing/2014/main" id="{20DB3D14-DB56-486B-85E2-18543BE8B845}"/>
              </a:ext>
            </a:extLst>
          </p:cNvPr>
          <p:cNvSpPr/>
          <p:nvPr/>
        </p:nvSpPr>
        <p:spPr>
          <a:xfrm>
            <a:off x="7169382" y="3863975"/>
            <a:ext cx="800100" cy="3698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D08FCB4-ADF1-444A-93D3-1DA28EA953E0}"/>
              </a:ext>
            </a:extLst>
          </p:cNvPr>
          <p:cNvSpPr txBox="1">
            <a:spLocks/>
          </p:cNvSpPr>
          <p:nvPr/>
        </p:nvSpPr>
        <p:spPr>
          <a:xfrm>
            <a:off x="1368830" y="473978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Les rituels</a:t>
            </a:r>
            <a:endParaRPr lang="fr-FR" dirty="0"/>
          </a:p>
        </p:txBody>
      </p:sp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La rétrospective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7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4" name="Carré corné 3">
            <a:extLst>
              <a:ext uri="{FF2B5EF4-FFF2-40B4-BE49-F238E27FC236}">
                <a16:creationId xmlns:a16="http://schemas.microsoft.com/office/drawing/2014/main" id="{3D4C7876-CCA9-4170-9B97-15CE181A2DDC}"/>
              </a:ext>
            </a:extLst>
          </p:cNvPr>
          <p:cNvSpPr/>
          <p:nvPr/>
        </p:nvSpPr>
        <p:spPr>
          <a:xfrm>
            <a:off x="1677784" y="1295400"/>
            <a:ext cx="2971800" cy="2133600"/>
          </a:xfrm>
          <a:prstGeom prst="foldedCorner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u="sng" dirty="0"/>
              <a:t>Participants :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Equipe de développement. 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 err="1"/>
              <a:t>Scrum</a:t>
            </a:r>
            <a:r>
              <a:rPr lang="fr-FR" sz="1600" dirty="0"/>
              <a:t> Master. 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Product </a:t>
            </a:r>
            <a:r>
              <a:rPr lang="fr-FR" sz="1600" dirty="0" err="1"/>
              <a:t>Owner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 smtClean="0"/>
              <a:t>Contributeurs </a:t>
            </a:r>
            <a:r>
              <a:rPr lang="fr-FR" sz="1600" dirty="0"/>
              <a:t>métier.</a:t>
            </a:r>
          </a:p>
          <a:p>
            <a:pPr marL="285750" indent="-285750">
              <a:buFontTx/>
              <a:buChar char="-"/>
              <a:defRPr/>
            </a:pPr>
            <a:r>
              <a:rPr lang="fr-FR" sz="1600" dirty="0"/>
              <a:t>Management.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73FC9743-8137-4BEE-A145-A4B733268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237120"/>
              </p:ext>
            </p:extLst>
          </p:nvPr>
        </p:nvGraphicFramePr>
        <p:xfrm>
          <a:off x="4649584" y="1470212"/>
          <a:ext cx="5334000" cy="380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llipse 5">
            <a:extLst>
              <a:ext uri="{FF2B5EF4-FFF2-40B4-BE49-F238E27FC236}">
                <a16:creationId xmlns:a16="http://schemas.microsoft.com/office/drawing/2014/main" id="{4AC9CF56-B6C9-4031-911C-7A00C9F1B2AB}"/>
              </a:ext>
            </a:extLst>
          </p:cNvPr>
          <p:cNvSpPr/>
          <p:nvPr/>
        </p:nvSpPr>
        <p:spPr>
          <a:xfrm>
            <a:off x="2525683" y="3744259"/>
            <a:ext cx="1143000" cy="1143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1400" b="1" dirty="0"/>
              <a:t>Quand?</a:t>
            </a:r>
            <a:r>
              <a:rPr lang="fr-FR" sz="1400" dirty="0"/>
              <a:t> Fin Sprint</a:t>
            </a:r>
          </a:p>
        </p:txBody>
      </p:sp>
      <p:sp>
        <p:nvSpPr>
          <p:cNvPr id="7" name="Rectangle à coins arrondis 6">
            <a:extLst>
              <a:ext uri="{FF2B5EF4-FFF2-40B4-BE49-F238E27FC236}">
                <a16:creationId xmlns:a16="http://schemas.microsoft.com/office/drawing/2014/main" id="{5DBFDD72-1E8C-4AD8-A5AD-F425C0A6649E}"/>
              </a:ext>
            </a:extLst>
          </p:cNvPr>
          <p:cNvSpPr/>
          <p:nvPr/>
        </p:nvSpPr>
        <p:spPr>
          <a:xfrm>
            <a:off x="2820784" y="5638800"/>
            <a:ext cx="6019800" cy="685800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sz="1600" dirty="0"/>
              <a:t>N’est pas :</a:t>
            </a:r>
          </a:p>
          <a:p>
            <a:pPr>
              <a:defRPr/>
            </a:pPr>
            <a:r>
              <a:rPr lang="fr-FR" sz="1600" dirty="0"/>
              <a:t>- Une recette pour ce qui marche uniquement.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4412AE-8DE5-45C4-AA1C-929F229A1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184" y="5772150"/>
            <a:ext cx="5334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D08FCB4-ADF1-444A-93D3-1DA28EA953E0}"/>
              </a:ext>
            </a:extLst>
          </p:cNvPr>
          <p:cNvSpPr txBox="1">
            <a:spLocks/>
          </p:cNvSpPr>
          <p:nvPr/>
        </p:nvSpPr>
        <p:spPr>
          <a:xfrm>
            <a:off x="1368830" y="473978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Les rituels</a:t>
            </a:r>
            <a:endParaRPr lang="fr-FR" dirty="0"/>
          </a:p>
        </p:txBody>
      </p:sp>
      <p:sp>
        <p:nvSpPr>
          <p:cNvPr id="10" name="Espace réservé du texte 1">
            <a:extLst>
              <a:ext uri="{FF2B5EF4-FFF2-40B4-BE49-F238E27FC236}">
                <a16:creationId xmlns:a16="http://schemas.microsoft.com/office/drawing/2014/main" id="{8E03ABA8-7A6E-439D-BDBC-9115139263F6}"/>
              </a:ext>
            </a:extLst>
          </p:cNvPr>
          <p:cNvSpPr txBox="1">
            <a:spLocks/>
          </p:cNvSpPr>
          <p:nvPr/>
        </p:nvSpPr>
        <p:spPr bwMode="auto">
          <a:xfrm>
            <a:off x="1368830" y="854978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dirty="0" smtClean="0">
                <a:solidFill>
                  <a:schemeClr val="accent3">
                    <a:lumMod val="75000"/>
                  </a:schemeClr>
                </a:solidFill>
              </a:rPr>
              <a:t>Le Sprint </a:t>
            </a:r>
            <a:r>
              <a:rPr lang="fr-FR" altLang="fr-FR" dirty="0" err="1" smtClean="0">
                <a:solidFill>
                  <a:schemeClr val="accent3">
                    <a:lumMod val="75000"/>
                  </a:schemeClr>
                </a:solidFill>
              </a:rPr>
              <a:t>review</a:t>
            </a:r>
            <a:endParaRPr lang="fr-FR" alt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57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927AD48B-AA36-4033-936F-6F6D02E8FC7D}"/>
              </a:ext>
            </a:extLst>
          </p:cNvPr>
          <p:cNvSpPr txBox="1">
            <a:spLocks/>
          </p:cNvSpPr>
          <p:nvPr/>
        </p:nvSpPr>
        <p:spPr bwMode="auto">
          <a:xfrm>
            <a:off x="942974" y="794392"/>
            <a:ext cx="85344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altLang="fr-FR" smtClean="0">
                <a:solidFill>
                  <a:schemeClr val="accent3">
                    <a:lumMod val="75000"/>
                  </a:schemeClr>
                </a:solidFill>
              </a:rPr>
              <a:t>Quelque indicateurs</a:t>
            </a:r>
            <a:endParaRPr lang="fr-FR" altLang="fr-FR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Rectangle à coins arrondis 4">
            <a:extLst>
              <a:ext uri="{FF2B5EF4-FFF2-40B4-BE49-F238E27FC236}">
                <a16:creationId xmlns:a16="http://schemas.microsoft.com/office/drawing/2014/main" id="{A273D317-4F9A-4C2C-BD29-23AA5E842ECF}"/>
              </a:ext>
            </a:extLst>
          </p:cNvPr>
          <p:cNvSpPr/>
          <p:nvPr/>
        </p:nvSpPr>
        <p:spPr>
          <a:xfrm>
            <a:off x="762000" y="1587500"/>
            <a:ext cx="3048000" cy="8382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Vélocité</a:t>
            </a:r>
            <a:r>
              <a:rPr lang="fr-FR" dirty="0"/>
              <a:t>: nb de points qu’une équipe produit par Sprint</a:t>
            </a:r>
          </a:p>
        </p:txBody>
      </p:sp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5EFF9EA4-9043-4759-82D6-8367D59DE9A7}"/>
              </a:ext>
            </a:extLst>
          </p:cNvPr>
          <p:cNvSpPr/>
          <p:nvPr/>
        </p:nvSpPr>
        <p:spPr>
          <a:xfrm>
            <a:off x="1354138" y="2906713"/>
            <a:ext cx="3048000" cy="8382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Fluidité</a:t>
            </a:r>
            <a:r>
              <a:rPr lang="fr-FR" dirty="0"/>
              <a:t>: délai entre la fin de développement d’une US et sa livraison en MEP</a:t>
            </a:r>
          </a:p>
        </p:txBody>
      </p:sp>
      <p:sp>
        <p:nvSpPr>
          <p:cNvPr id="7" name="Rectangle à coins arrondis 6">
            <a:extLst>
              <a:ext uri="{FF2B5EF4-FFF2-40B4-BE49-F238E27FC236}">
                <a16:creationId xmlns:a16="http://schemas.microsoft.com/office/drawing/2014/main" id="{7CDB5947-A5CB-4370-A510-2CC4159C2144}"/>
              </a:ext>
            </a:extLst>
          </p:cNvPr>
          <p:cNvSpPr/>
          <p:nvPr/>
        </p:nvSpPr>
        <p:spPr>
          <a:xfrm>
            <a:off x="4729940" y="1672530"/>
            <a:ext cx="3931921" cy="1295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Qualité</a:t>
            </a:r>
            <a:r>
              <a:rPr lang="fr-FR" dirty="0"/>
              <a:t>: temps passé sur la correction des </a:t>
            </a:r>
            <a:r>
              <a:rPr lang="fr-FR" dirty="0" smtClean="0"/>
              <a:t>anomalies </a:t>
            </a:r>
            <a:r>
              <a:rPr lang="fr-FR" dirty="0"/>
              <a:t>sur le temps passé à développer de nouvelles fonctionnalités</a:t>
            </a:r>
          </a:p>
        </p:txBody>
      </p:sp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72FF5D0C-FA6B-4BD9-8B2E-E4B61396CEFE}"/>
              </a:ext>
            </a:extLst>
          </p:cNvPr>
          <p:cNvSpPr/>
          <p:nvPr/>
        </p:nvSpPr>
        <p:spPr>
          <a:xfrm>
            <a:off x="762000" y="4476404"/>
            <a:ext cx="2438400" cy="9400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Moral de l’équipe</a:t>
            </a:r>
            <a:r>
              <a:rPr lang="fr-FR" dirty="0"/>
              <a:t>: mesuré par météo du sprint.</a:t>
            </a:r>
          </a:p>
        </p:txBody>
      </p:sp>
      <p:sp>
        <p:nvSpPr>
          <p:cNvPr id="9" name="Rectangle à coins arrondis 8">
            <a:extLst>
              <a:ext uri="{FF2B5EF4-FFF2-40B4-BE49-F238E27FC236}">
                <a16:creationId xmlns:a16="http://schemas.microsoft.com/office/drawing/2014/main" id="{8518203C-9316-4D4E-8CB8-98A7CA964BCE}"/>
              </a:ext>
            </a:extLst>
          </p:cNvPr>
          <p:cNvSpPr/>
          <p:nvPr/>
        </p:nvSpPr>
        <p:spPr>
          <a:xfrm>
            <a:off x="5664169" y="3426386"/>
            <a:ext cx="2063461" cy="5346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Communication</a:t>
            </a:r>
            <a:endParaRPr lang="fr-FR" dirty="0"/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9D67252E-DEFA-4E0D-B7D5-1CA3B1FA6824}"/>
              </a:ext>
            </a:extLst>
          </p:cNvPr>
          <p:cNvSpPr/>
          <p:nvPr/>
        </p:nvSpPr>
        <p:spPr>
          <a:xfrm>
            <a:off x="4006473" y="4476404"/>
            <a:ext cx="2243311" cy="135282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/>
              <a:t>Valeur produite </a:t>
            </a:r>
            <a:r>
              <a:rPr lang="fr-FR" dirty="0"/>
              <a:t>: nb de points de valeur produit par Sprint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La méthode </a:t>
            </a:r>
            <a:r>
              <a:rPr lang="fr-FR" dirty="0" err="1" smtClean="0"/>
              <a:t>Scrum</a:t>
            </a:r>
            <a:endParaRPr lang="fr-FR" dirty="0" smtClean="0"/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8518203C-9316-4D4E-8CB8-98A7CA964BCE}"/>
              </a:ext>
            </a:extLst>
          </p:cNvPr>
          <p:cNvSpPr/>
          <p:nvPr/>
        </p:nvSpPr>
        <p:spPr>
          <a:xfrm>
            <a:off x="8429970" y="3266902"/>
            <a:ext cx="2426452" cy="7897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smtClean="0"/>
              <a:t>L’auto-organisation de l’équipe</a:t>
            </a:r>
            <a:endParaRPr lang="fr-FR" dirty="0"/>
          </a:p>
        </p:txBody>
      </p:sp>
      <p:sp>
        <p:nvSpPr>
          <p:cNvPr id="13" name="Rectangle à coins arrondis 12">
            <a:extLst>
              <a:ext uri="{FF2B5EF4-FFF2-40B4-BE49-F238E27FC236}">
                <a16:creationId xmlns:a16="http://schemas.microsoft.com/office/drawing/2014/main" id="{A273D317-4F9A-4C2C-BD29-23AA5E842ECF}"/>
              </a:ext>
            </a:extLst>
          </p:cNvPr>
          <p:cNvSpPr/>
          <p:nvPr/>
        </p:nvSpPr>
        <p:spPr>
          <a:xfrm>
            <a:off x="7055858" y="4476404"/>
            <a:ext cx="2748223" cy="120387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FR" b="1" dirty="0" err="1" smtClean="0"/>
              <a:t>Burndown</a:t>
            </a:r>
            <a:r>
              <a:rPr lang="fr-FR" b="1" dirty="0" smtClean="0"/>
              <a:t>/ </a:t>
            </a:r>
            <a:r>
              <a:rPr lang="fr-FR" b="1" dirty="0" err="1" smtClean="0"/>
              <a:t>Burnup</a:t>
            </a:r>
            <a:r>
              <a:rPr lang="fr-FR" b="1" dirty="0" smtClean="0"/>
              <a:t> chart</a:t>
            </a:r>
            <a:r>
              <a:rPr lang="fr-FR" dirty="0" smtClean="0"/>
              <a:t> : un </a:t>
            </a:r>
            <a:r>
              <a:rPr lang="fr-FR" dirty="0"/>
              <a:t>graphique indiquant l’évolution du </a:t>
            </a:r>
            <a:r>
              <a:rPr lang="fr-FR" dirty="0" smtClean="0"/>
              <a:t>sprint.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01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0901" y="614789"/>
            <a:ext cx="9950196" cy="461046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algn="ctr">
              <a:lnSpc>
                <a:spcPts val="4294"/>
              </a:lnSpc>
              <a:spcBef>
                <a:spcPts val="67"/>
              </a:spcBef>
            </a:pPr>
            <a:r>
              <a:rPr lang="fr-FR" sz="2000" spc="3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L'APPROCHE MVP (MINIMUM VIABLE PRODUCT) / DONE IS BETTER THAN PERFECT</a:t>
            </a:r>
            <a:endParaRPr lang="fr-FR" sz="2000" spc="3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90281" y="1483256"/>
            <a:ext cx="7612087" cy="4838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2306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3" name="object 3"/>
          <p:cNvSpPr txBox="1"/>
          <p:nvPr/>
        </p:nvSpPr>
        <p:spPr>
          <a:xfrm>
            <a:off x="745068" y="2720544"/>
            <a:ext cx="5825066" cy="2968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85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600" b="1" spc="-210" dirty="0">
                <a:solidFill>
                  <a:srgbClr val="585858"/>
                </a:solidFill>
                <a:latin typeface="Arial"/>
                <a:cs typeface="Arial"/>
              </a:rPr>
              <a:t>mauvais </a:t>
            </a:r>
            <a:r>
              <a:rPr sz="1600" b="1" spc="-180" dirty="0">
                <a:solidFill>
                  <a:srgbClr val="585858"/>
                </a:solidFill>
                <a:latin typeface="Arial"/>
                <a:cs typeface="Arial"/>
              </a:rPr>
              <a:t>exemple</a:t>
            </a:r>
            <a:r>
              <a:rPr sz="1600" b="1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15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spc="-275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tant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qu'Utilisateur,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je 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souhaiterai 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acheter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items  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dans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mon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panier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afin </a:t>
            </a:r>
            <a:r>
              <a:rPr sz="1600" spc="-12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les 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ajouter </a:t>
            </a:r>
            <a:r>
              <a:rPr sz="1600" spc="-200" dirty="0">
                <a:solidFill>
                  <a:srgbClr val="585858"/>
                </a:solidFill>
                <a:latin typeface="Arial"/>
                <a:cs typeface="Arial"/>
              </a:rPr>
              <a:t>à </a:t>
            </a:r>
            <a:r>
              <a:rPr sz="1600" spc="-150" dirty="0" smtClean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1600" spc="-39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lang="fr-FR" sz="1600" spc="-390" dirty="0" smtClean="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sz="1600" spc="-65" dirty="0" smtClean="0">
                <a:solidFill>
                  <a:srgbClr val="585858"/>
                </a:solidFill>
                <a:latin typeface="Arial"/>
                <a:cs typeface="Arial"/>
              </a:rPr>
              <a:t>collection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204" dirty="0">
                <a:solidFill>
                  <a:srgbClr val="585858"/>
                </a:solidFill>
                <a:latin typeface="Arial"/>
                <a:cs typeface="Arial"/>
              </a:rPr>
              <a:t>Quelques </a:t>
            </a:r>
            <a:r>
              <a:rPr sz="1600" b="1" spc="-250" dirty="0">
                <a:solidFill>
                  <a:srgbClr val="585858"/>
                </a:solidFill>
                <a:latin typeface="Arial"/>
                <a:cs typeface="Arial"/>
              </a:rPr>
              <a:t>bons </a:t>
            </a:r>
            <a:r>
              <a:rPr sz="1600" b="1" spc="-210" dirty="0">
                <a:solidFill>
                  <a:srgbClr val="585858"/>
                </a:solidFill>
                <a:latin typeface="Arial"/>
                <a:cs typeface="Arial"/>
              </a:rPr>
              <a:t>exemples</a:t>
            </a:r>
            <a:r>
              <a:rPr sz="1600" b="1" spc="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b="1" spc="-15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469900" marR="6350" indent="-457200">
              <a:lnSpc>
                <a:spcPct val="100000"/>
              </a:lnSpc>
              <a:buFont typeface="Wingdings"/>
              <a:buChar char=""/>
              <a:tabLst>
                <a:tab pos="469900" algn="l"/>
                <a:tab pos="470534" algn="l"/>
                <a:tab pos="894715" algn="l"/>
                <a:tab pos="2551430" algn="l"/>
                <a:tab pos="3728085" algn="l"/>
                <a:tab pos="4252595" algn="l"/>
                <a:tab pos="5148580" algn="l"/>
                <a:tab pos="5641340" algn="l"/>
                <a:tab pos="6409055" algn="l"/>
              </a:tabLst>
            </a:pPr>
            <a:r>
              <a:rPr sz="1600" spc="-300" dirty="0">
                <a:solidFill>
                  <a:srgbClr val="585858"/>
                </a:solidFill>
                <a:latin typeface="Arial"/>
                <a:cs typeface="Arial"/>
              </a:rPr>
              <a:t>J</a:t>
            </a:r>
            <a:r>
              <a:rPr sz="1600" spc="-33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35" dirty="0">
                <a:solidFill>
                  <a:srgbClr val="585858"/>
                </a:solidFill>
                <a:latin typeface="Arial"/>
                <a:cs typeface="Arial"/>
              </a:rPr>
              <a:t>souha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ai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210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spc="-200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600" spc="-1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er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10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600" spc="-220" dirty="0">
                <a:solidFill>
                  <a:srgbClr val="585858"/>
                </a:solidFill>
                <a:latin typeface="Arial"/>
                <a:cs typeface="Arial"/>
              </a:rPr>
              <a:t>es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7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6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1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185" dirty="0">
                <a:solidFill>
                  <a:srgbClr val="585858"/>
                </a:solidFill>
                <a:latin typeface="Arial"/>
                <a:cs typeface="Arial"/>
              </a:rPr>
              <a:t>ms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mo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45" dirty="0">
                <a:solidFill>
                  <a:srgbClr val="585858"/>
                </a:solidFill>
                <a:latin typeface="Arial"/>
                <a:cs typeface="Arial"/>
              </a:rPr>
              <a:t>p</a:t>
            </a:r>
            <a:r>
              <a:rPr sz="1600" spc="-15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nier  </a:t>
            </a:r>
            <a:r>
              <a:rPr sz="1600" spc="-190" dirty="0">
                <a:solidFill>
                  <a:srgbClr val="585858"/>
                </a:solidFill>
                <a:latin typeface="Arial"/>
                <a:cs typeface="Arial"/>
              </a:rPr>
              <a:t>avec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carte</a:t>
            </a:r>
            <a:r>
              <a:rPr sz="1600" spc="-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185" dirty="0">
                <a:solidFill>
                  <a:srgbClr val="585858"/>
                </a:solidFill>
                <a:latin typeface="Arial"/>
                <a:cs typeface="Arial"/>
              </a:rPr>
              <a:t>Visa</a:t>
            </a:r>
            <a:endParaRPr sz="1600" dirty="0">
              <a:latin typeface="Arial"/>
              <a:cs typeface="Arial"/>
            </a:endParaRPr>
          </a:p>
          <a:p>
            <a:pPr marL="469900" marR="6350" indent="-457200">
              <a:lnSpc>
                <a:spcPct val="100000"/>
              </a:lnSpc>
              <a:buFont typeface="Wingdings"/>
              <a:buChar char=""/>
              <a:tabLst>
                <a:tab pos="469900" algn="l"/>
                <a:tab pos="470534" algn="l"/>
                <a:tab pos="894715" algn="l"/>
                <a:tab pos="2551430" algn="l"/>
                <a:tab pos="3728085" algn="l"/>
                <a:tab pos="4252595" algn="l"/>
                <a:tab pos="5148580" algn="l"/>
                <a:tab pos="5641340" algn="l"/>
                <a:tab pos="6409055" algn="l"/>
              </a:tabLst>
            </a:pPr>
            <a:r>
              <a:rPr sz="1600" spc="-300" dirty="0">
                <a:solidFill>
                  <a:srgbClr val="585858"/>
                </a:solidFill>
                <a:latin typeface="Arial"/>
                <a:cs typeface="Arial"/>
              </a:rPr>
              <a:t>J</a:t>
            </a:r>
            <a:r>
              <a:rPr sz="1600" spc="-33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35" dirty="0">
                <a:solidFill>
                  <a:srgbClr val="585858"/>
                </a:solidFill>
                <a:latin typeface="Arial"/>
                <a:cs typeface="Arial"/>
              </a:rPr>
              <a:t>souha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ai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210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spc="-200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600" spc="-1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er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10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600" spc="-220" dirty="0">
                <a:solidFill>
                  <a:srgbClr val="585858"/>
                </a:solidFill>
                <a:latin typeface="Arial"/>
                <a:cs typeface="Arial"/>
              </a:rPr>
              <a:t>es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7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6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1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185" dirty="0">
                <a:solidFill>
                  <a:srgbClr val="585858"/>
                </a:solidFill>
                <a:latin typeface="Arial"/>
                <a:cs typeface="Arial"/>
              </a:rPr>
              <a:t>ms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mo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45" dirty="0">
                <a:solidFill>
                  <a:srgbClr val="585858"/>
                </a:solidFill>
                <a:latin typeface="Arial"/>
                <a:cs typeface="Arial"/>
              </a:rPr>
              <a:t>p</a:t>
            </a:r>
            <a:r>
              <a:rPr sz="1600" spc="-15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600" spc="-45" dirty="0">
                <a:solidFill>
                  <a:srgbClr val="585858"/>
                </a:solidFill>
                <a:latin typeface="Arial"/>
                <a:cs typeface="Arial"/>
              </a:rPr>
              <a:t>nier  </a:t>
            </a:r>
            <a:r>
              <a:rPr sz="1600" spc="-190" dirty="0">
                <a:solidFill>
                  <a:srgbClr val="585858"/>
                </a:solidFill>
                <a:latin typeface="Arial"/>
                <a:cs typeface="Arial"/>
              </a:rPr>
              <a:t>avec</a:t>
            </a:r>
            <a:r>
              <a:rPr sz="1600" spc="-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245" dirty="0">
                <a:solidFill>
                  <a:srgbClr val="585858"/>
                </a:solidFill>
                <a:latin typeface="Arial"/>
                <a:cs typeface="Arial"/>
              </a:rPr>
              <a:t>PayPal</a:t>
            </a:r>
            <a:endParaRPr sz="1600" dirty="0">
              <a:latin typeface="Arial"/>
              <a:cs typeface="Arial"/>
            </a:endParaRPr>
          </a:p>
          <a:p>
            <a:pPr marL="469900" marR="6350" indent="-4572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469900" algn="l"/>
                <a:tab pos="470534" algn="l"/>
                <a:tab pos="922655" algn="l"/>
                <a:tab pos="2604770" algn="l"/>
                <a:tab pos="3822700" algn="l"/>
                <a:tab pos="4926330" algn="l"/>
                <a:tab pos="5721985" algn="l"/>
                <a:tab pos="6933565" algn="l"/>
              </a:tabLst>
            </a:pPr>
            <a:r>
              <a:rPr sz="1600" spc="-300" dirty="0">
                <a:solidFill>
                  <a:srgbClr val="585858"/>
                </a:solidFill>
                <a:latin typeface="Arial"/>
                <a:cs typeface="Arial"/>
              </a:rPr>
              <a:t>J</a:t>
            </a:r>
            <a:r>
              <a:rPr sz="1600" spc="-33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35" dirty="0">
                <a:solidFill>
                  <a:srgbClr val="585858"/>
                </a:solidFill>
                <a:latin typeface="Arial"/>
                <a:cs typeface="Arial"/>
              </a:rPr>
              <a:t>souha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600" spc="1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ai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00" dirty="0">
                <a:solidFill>
                  <a:srgbClr val="585858"/>
                </a:solidFill>
                <a:latin typeface="Arial"/>
                <a:cs typeface="Arial"/>
              </a:rPr>
              <a:t>pou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oi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40" dirty="0">
                <a:solidFill>
                  <a:srgbClr val="585858"/>
                </a:solidFill>
                <a:latin typeface="Arial"/>
                <a:cs typeface="Arial"/>
              </a:rPr>
              <a:t>utilise</a:t>
            </a:r>
            <a:r>
              <a:rPr sz="1600" spc="-3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mo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95" dirty="0">
                <a:solidFill>
                  <a:srgbClr val="585858"/>
                </a:solidFill>
                <a:latin typeface="Arial"/>
                <a:cs typeface="Arial"/>
              </a:rPr>
              <a:t>ad</a:t>
            </a:r>
            <a:r>
              <a:rPr sz="1600" spc="-9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600" spc="-1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spc="-30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600" spc="-2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600" spc="-229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de  </a:t>
            </a:r>
            <a:r>
              <a:rPr sz="1600" spc="-50" dirty="0">
                <a:solidFill>
                  <a:srgbClr val="585858"/>
                </a:solidFill>
                <a:latin typeface="Arial"/>
                <a:cs typeface="Arial"/>
              </a:rPr>
              <a:t>facturation </a:t>
            </a:r>
            <a:r>
              <a:rPr sz="1600" spc="-114" dirty="0">
                <a:solidFill>
                  <a:srgbClr val="585858"/>
                </a:solidFill>
                <a:latin typeface="Arial"/>
                <a:cs typeface="Arial"/>
              </a:rPr>
              <a:t>en </a:t>
            </a:r>
            <a:r>
              <a:rPr sz="1600" spc="-10" dirty="0">
                <a:solidFill>
                  <a:srgbClr val="585858"/>
                </a:solidFill>
                <a:latin typeface="Arial"/>
                <a:cs typeface="Arial"/>
              </a:rPr>
              <a:t>tant </a:t>
            </a:r>
            <a:r>
              <a:rPr sz="1600" spc="-125" dirty="0">
                <a:solidFill>
                  <a:srgbClr val="585858"/>
                </a:solidFill>
                <a:latin typeface="Arial"/>
                <a:cs typeface="Arial"/>
              </a:rPr>
              <a:t>qu'adresse </a:t>
            </a:r>
            <a:r>
              <a:rPr sz="1600" spc="-12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600" spc="-4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livraison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10"/>
          <p:cNvSpPr txBox="1"/>
          <p:nvPr/>
        </p:nvSpPr>
        <p:spPr>
          <a:xfrm>
            <a:off x="-1518883" y="-1146453"/>
            <a:ext cx="3224282" cy="443070"/>
          </a:xfrm>
          <a:prstGeom prst="rect">
            <a:avLst/>
          </a:prstGeom>
          <a:solidFill>
            <a:srgbClr val="D25043"/>
          </a:solidFill>
        </p:spPr>
        <p:txBody>
          <a:bodyPr vert="horz" wrap="square" lIns="0" tIns="730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575"/>
              </a:spcBef>
            </a:pP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UN BON DECOUPAGE</a:t>
            </a:r>
            <a:endParaRPr sz="2400" spc="-150" dirty="0">
              <a:latin typeface="Arial"/>
              <a:cs typeface="Arial"/>
            </a:endParaRPr>
          </a:p>
        </p:txBody>
      </p:sp>
      <p:sp>
        <p:nvSpPr>
          <p:cNvPr id="5" name="object 11"/>
          <p:cNvSpPr/>
          <p:nvPr/>
        </p:nvSpPr>
        <p:spPr>
          <a:xfrm>
            <a:off x="2667347" y="1227665"/>
            <a:ext cx="2318164" cy="784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2"/>
          <p:cNvSpPr txBox="1"/>
          <p:nvPr/>
        </p:nvSpPr>
        <p:spPr>
          <a:xfrm>
            <a:off x="-4306161" y="-311754"/>
            <a:ext cx="749949" cy="1213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4" dirty="0">
                <a:solidFill>
                  <a:srgbClr val="585858"/>
                </a:solidFill>
                <a:latin typeface="Arial"/>
                <a:cs typeface="Arial"/>
              </a:rPr>
              <a:t>User </a:t>
            </a:r>
            <a:r>
              <a:rPr sz="2600" b="1" spc="-195" dirty="0">
                <a:solidFill>
                  <a:srgbClr val="585858"/>
                </a:solidFill>
                <a:latin typeface="Arial"/>
                <a:cs typeface="Arial"/>
              </a:rPr>
              <a:t>Story</a:t>
            </a:r>
            <a:r>
              <a:rPr sz="2600" b="1" spc="-1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600" b="1" spc="-15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13"/>
          <p:cNvSpPr/>
          <p:nvPr/>
        </p:nvSpPr>
        <p:spPr>
          <a:xfrm>
            <a:off x="7010401" y="1871132"/>
            <a:ext cx="4478865" cy="3489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981FD41-3065-4518-A17F-EDD5CA8B2D3E}"/>
              </a:ext>
            </a:extLst>
          </p:cNvPr>
          <p:cNvSpPr txBox="1">
            <a:spLocks/>
          </p:cNvSpPr>
          <p:nvPr/>
        </p:nvSpPr>
        <p:spPr>
          <a:xfrm>
            <a:off x="1108796" y="455140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Un bon découpage</a:t>
            </a:r>
          </a:p>
          <a:p>
            <a:pPr algn="ctr">
              <a:defRPr/>
            </a:pP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36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69" y="3084335"/>
            <a:ext cx="5631699" cy="3144983"/>
          </a:xfrm>
          <a:prstGeom prst="rect">
            <a:avLst/>
          </a:prstGeom>
        </p:spPr>
      </p:pic>
      <p:sp>
        <p:nvSpPr>
          <p:cNvPr id="4" name="object 23"/>
          <p:cNvSpPr/>
          <p:nvPr/>
        </p:nvSpPr>
        <p:spPr>
          <a:xfrm>
            <a:off x="1455142" y="3755072"/>
            <a:ext cx="3309708" cy="2898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412949" y="399093"/>
            <a:ext cx="6673259" cy="29939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934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23" y="1321723"/>
            <a:ext cx="8338532" cy="4486621"/>
          </a:xfrm>
          <a:prstGeom prst="rect">
            <a:avLst/>
          </a:prstGeom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pourquoi?</a:t>
            </a:r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8786553" y="947927"/>
            <a:ext cx="2360814" cy="193573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Le </a:t>
            </a:r>
            <a:r>
              <a:rPr lang="fr-FR" sz="1600" dirty="0" err="1" smtClean="0"/>
              <a:t>product</a:t>
            </a:r>
            <a:r>
              <a:rPr lang="fr-FR" sz="1600" dirty="0" smtClean="0"/>
              <a:t> </a:t>
            </a:r>
            <a:r>
              <a:rPr lang="fr-FR" sz="1600" dirty="0" err="1" smtClean="0"/>
              <a:t>owner</a:t>
            </a:r>
            <a:r>
              <a:rPr lang="fr-FR" sz="1600" dirty="0" smtClean="0"/>
              <a:t> maximise la valeur ajoutée du produit et essaie d’éviter les 65% des fonctionnalités déchet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3576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object 16"/>
          <p:cNvSpPr txBox="1"/>
          <p:nvPr/>
        </p:nvSpPr>
        <p:spPr>
          <a:xfrm>
            <a:off x="1079270" y="1813511"/>
            <a:ext cx="73907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585858"/>
                </a:solidFill>
                <a:latin typeface="Arial"/>
                <a:cs typeface="Arial"/>
              </a:rPr>
              <a:t>Il</a:t>
            </a:r>
            <a:r>
              <a:rPr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pc="-100" dirty="0">
                <a:solidFill>
                  <a:srgbClr val="585858"/>
                </a:solidFill>
                <a:latin typeface="Arial"/>
                <a:cs typeface="Arial"/>
              </a:rPr>
              <a:t>est</a:t>
            </a:r>
            <a:r>
              <a:rPr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pc="-95" dirty="0">
                <a:solidFill>
                  <a:srgbClr val="585858"/>
                </a:solidFill>
                <a:latin typeface="Arial"/>
                <a:cs typeface="Arial"/>
              </a:rPr>
              <a:t>impossible</a:t>
            </a:r>
            <a:r>
              <a:rPr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pc="-11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pc="-70" dirty="0">
                <a:solidFill>
                  <a:srgbClr val="585858"/>
                </a:solidFill>
                <a:latin typeface="Arial"/>
                <a:cs typeface="Arial"/>
              </a:rPr>
              <a:t>construire</a:t>
            </a:r>
            <a:r>
              <a:rPr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pc="-6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pc="-25" dirty="0">
                <a:solidFill>
                  <a:srgbClr val="585858"/>
                </a:solidFill>
                <a:latin typeface="Arial"/>
                <a:cs typeface="Arial"/>
              </a:rPr>
              <a:t>produit</a:t>
            </a:r>
            <a:r>
              <a:rPr spc="-1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pc="-75" dirty="0">
                <a:solidFill>
                  <a:srgbClr val="585858"/>
                </a:solidFill>
                <a:latin typeface="Arial"/>
                <a:cs typeface="Arial"/>
              </a:rPr>
              <a:t>idéal</a:t>
            </a:r>
            <a:r>
              <a:rPr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pc="-165" dirty="0">
                <a:solidFill>
                  <a:srgbClr val="585858"/>
                </a:solidFill>
                <a:latin typeface="Arial"/>
                <a:cs typeface="Arial"/>
              </a:rPr>
              <a:t>dès</a:t>
            </a:r>
            <a:r>
              <a:rPr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pc="-6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pc="-50" dirty="0">
                <a:solidFill>
                  <a:srgbClr val="585858"/>
                </a:solidFill>
                <a:latin typeface="Arial"/>
                <a:cs typeface="Arial"/>
              </a:rPr>
              <a:t>début</a:t>
            </a:r>
            <a:r>
              <a:rPr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26"/>
          <p:cNvSpPr/>
          <p:nvPr/>
        </p:nvSpPr>
        <p:spPr>
          <a:xfrm>
            <a:off x="1263001" y="2576096"/>
            <a:ext cx="3660509" cy="2920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à coins arrondis 7"/>
          <p:cNvSpPr/>
          <p:nvPr/>
        </p:nvSpPr>
        <p:spPr>
          <a:xfrm>
            <a:off x="7182195" y="2335875"/>
            <a:ext cx="3158837" cy="15275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fr-FR" sz="1600" spc="-25" dirty="0">
                <a:solidFill>
                  <a:srgbClr val="585858"/>
                </a:solidFill>
                <a:cs typeface="Arial"/>
              </a:rPr>
              <a:t>“Un</a:t>
            </a:r>
            <a:r>
              <a:rPr lang="fr-FR" sz="1600" spc="-15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25" dirty="0">
                <a:solidFill>
                  <a:srgbClr val="585858"/>
                </a:solidFill>
                <a:cs typeface="Arial"/>
              </a:rPr>
              <a:t>projet</a:t>
            </a:r>
            <a:r>
              <a:rPr lang="fr-FR" sz="1600" spc="-12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65" dirty="0">
                <a:solidFill>
                  <a:srgbClr val="585858"/>
                </a:solidFill>
                <a:cs typeface="Arial"/>
              </a:rPr>
              <a:t>raté</a:t>
            </a:r>
            <a:r>
              <a:rPr lang="fr-FR" sz="1600" spc="-13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00" dirty="0">
                <a:solidFill>
                  <a:srgbClr val="585858"/>
                </a:solidFill>
                <a:cs typeface="Arial"/>
              </a:rPr>
              <a:t>est</a:t>
            </a:r>
            <a:r>
              <a:rPr lang="fr-FR" sz="1600" spc="-14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80" dirty="0">
                <a:solidFill>
                  <a:srgbClr val="585858"/>
                </a:solidFill>
                <a:cs typeface="Arial"/>
              </a:rPr>
              <a:t>un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25" dirty="0">
                <a:solidFill>
                  <a:srgbClr val="585858"/>
                </a:solidFill>
                <a:cs typeface="Arial"/>
              </a:rPr>
              <a:t>projet</a:t>
            </a:r>
            <a:r>
              <a:rPr lang="fr-FR" sz="1600" spc="-12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au</a:t>
            </a:r>
            <a:r>
              <a:rPr lang="fr-FR" sz="1600" spc="-14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25" dirty="0">
                <a:solidFill>
                  <a:srgbClr val="585858"/>
                </a:solidFill>
                <a:cs typeface="Arial"/>
              </a:rPr>
              <a:t>cours </a:t>
            </a:r>
            <a:r>
              <a:rPr lang="fr-FR" sz="1600" spc="-75" dirty="0">
                <a:solidFill>
                  <a:srgbClr val="585858"/>
                </a:solidFill>
                <a:cs typeface="Arial"/>
              </a:rPr>
              <a:t>duquel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110" dirty="0">
                <a:solidFill>
                  <a:srgbClr val="585858"/>
                </a:solidFill>
                <a:cs typeface="Arial"/>
              </a:rPr>
              <a:t>personne</a:t>
            </a:r>
            <a:r>
              <a:rPr lang="fr-FR" sz="1600" spc="-130" dirty="0">
                <a:solidFill>
                  <a:srgbClr val="585858"/>
                </a:solidFill>
                <a:cs typeface="Arial"/>
              </a:rPr>
              <a:t> n’a  </a:t>
            </a:r>
            <a:r>
              <a:rPr lang="fr-FR" sz="1600" spc="-110" dirty="0">
                <a:solidFill>
                  <a:srgbClr val="585858"/>
                </a:solidFill>
                <a:cs typeface="Arial"/>
              </a:rPr>
              <a:t>eu de </a:t>
            </a:r>
            <a:r>
              <a:rPr lang="fr-FR" sz="1600" spc="-60" dirty="0">
                <a:solidFill>
                  <a:srgbClr val="585858"/>
                </a:solidFill>
                <a:cs typeface="Arial"/>
              </a:rPr>
              <a:t>meilleure </a:t>
            </a:r>
            <a:r>
              <a:rPr lang="fr-FR" sz="1600" spc="-85" dirty="0">
                <a:solidFill>
                  <a:srgbClr val="585858"/>
                </a:solidFill>
                <a:cs typeface="Arial"/>
              </a:rPr>
              <a:t>idée </a:t>
            </a:r>
            <a:r>
              <a:rPr lang="fr-FR" sz="1600" spc="-100" dirty="0">
                <a:solidFill>
                  <a:srgbClr val="585858"/>
                </a:solidFill>
                <a:cs typeface="Arial"/>
              </a:rPr>
              <a:t>que </a:t>
            </a:r>
            <a:r>
              <a:rPr lang="fr-FR" sz="1600" spc="-165" dirty="0">
                <a:solidFill>
                  <a:srgbClr val="585858"/>
                </a:solidFill>
                <a:cs typeface="Arial"/>
              </a:rPr>
              <a:t>ce </a:t>
            </a:r>
            <a:r>
              <a:rPr lang="fr-FR" sz="1600" spc="-50" dirty="0">
                <a:solidFill>
                  <a:srgbClr val="585858"/>
                </a:solidFill>
                <a:cs typeface="Arial"/>
              </a:rPr>
              <a:t>qui </a:t>
            </a:r>
            <a:r>
              <a:rPr lang="fr-FR" sz="1600" spc="-15" dirty="0">
                <a:solidFill>
                  <a:srgbClr val="585858"/>
                </a:solidFill>
                <a:cs typeface="Arial"/>
              </a:rPr>
              <a:t>était </a:t>
            </a:r>
            <a:r>
              <a:rPr lang="fr-FR" sz="1600" spc="-35" dirty="0">
                <a:solidFill>
                  <a:srgbClr val="585858"/>
                </a:solidFill>
                <a:cs typeface="Arial"/>
              </a:rPr>
              <a:t>initialement</a:t>
            </a:r>
            <a:r>
              <a:rPr lang="fr-FR" sz="1600" spc="-490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490" dirty="0" smtClean="0">
                <a:solidFill>
                  <a:srgbClr val="585858"/>
                </a:solidFill>
                <a:cs typeface="Arial"/>
              </a:rPr>
              <a:t>     </a:t>
            </a:r>
            <a:r>
              <a:rPr lang="fr-FR" sz="1600" spc="-75" dirty="0">
                <a:solidFill>
                  <a:srgbClr val="585858"/>
                </a:solidFill>
                <a:cs typeface="Arial"/>
              </a:rPr>
              <a:t> </a:t>
            </a:r>
            <a:r>
              <a:rPr lang="fr-FR" sz="1600" spc="-75" dirty="0" smtClean="0">
                <a:solidFill>
                  <a:srgbClr val="585858"/>
                </a:solidFill>
                <a:cs typeface="Arial"/>
              </a:rPr>
              <a:t>prévu</a:t>
            </a:r>
            <a:r>
              <a:rPr lang="fr-FR" sz="1600" spc="-75" dirty="0">
                <a:solidFill>
                  <a:srgbClr val="585858"/>
                </a:solidFill>
                <a:cs typeface="Arial"/>
              </a:rPr>
              <a:t>”.</a:t>
            </a:r>
            <a:endParaRPr lang="fr-FR" sz="1600" dirty="0"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fr-FR" sz="1600" i="1" spc="-150" dirty="0">
                <a:solidFill>
                  <a:srgbClr val="585858"/>
                </a:solidFill>
                <a:latin typeface="Trebuchet MS"/>
                <a:cs typeface="Trebuchet MS"/>
              </a:rPr>
              <a:t>Alistair</a:t>
            </a:r>
            <a:r>
              <a:rPr lang="fr-FR" sz="1600" i="1" spc="-19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lang="fr-FR" sz="1600" i="1" spc="-110" dirty="0" err="1">
                <a:solidFill>
                  <a:srgbClr val="585858"/>
                </a:solidFill>
                <a:latin typeface="Trebuchet MS"/>
                <a:cs typeface="Trebuchet MS"/>
              </a:rPr>
              <a:t>CockBurn</a:t>
            </a:r>
            <a:endParaRPr lang="fr-FR" sz="1600" dirty="0">
              <a:latin typeface="Trebuchet MS"/>
              <a:cs typeface="Trebuchet MS"/>
            </a:endParaRP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667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5" name="Picture 5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65" b="57245"/>
          <a:stretch>
            <a:fillRect/>
          </a:stretch>
        </p:blipFill>
        <p:spPr bwMode="auto">
          <a:xfrm>
            <a:off x="1733205" y="1589821"/>
            <a:ext cx="2215342" cy="170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5" r="23424" b="54156"/>
          <a:stretch>
            <a:fillRect/>
          </a:stretch>
        </p:blipFill>
        <p:spPr bwMode="auto">
          <a:xfrm>
            <a:off x="4064925" y="1444926"/>
            <a:ext cx="3089564" cy="197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b="62708"/>
          <a:stretch>
            <a:fillRect/>
          </a:stretch>
        </p:blipFill>
        <p:spPr bwMode="auto">
          <a:xfrm>
            <a:off x="7024256" y="1321466"/>
            <a:ext cx="1981200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6" t="35867"/>
          <a:stretch>
            <a:fillRect/>
          </a:stretch>
        </p:blipFill>
        <p:spPr bwMode="auto">
          <a:xfrm>
            <a:off x="7441279" y="3154426"/>
            <a:ext cx="1981200" cy="318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6" t="51544" r="24324"/>
          <a:stretch>
            <a:fillRect/>
          </a:stretch>
        </p:blipFill>
        <p:spPr bwMode="auto">
          <a:xfrm>
            <a:off x="4725787" y="3536813"/>
            <a:ext cx="2514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4" descr="CycleDeproj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4" r="55855"/>
          <a:stretch>
            <a:fillRect/>
          </a:stretch>
        </p:blipFill>
        <p:spPr bwMode="auto">
          <a:xfrm>
            <a:off x="1471355" y="3536813"/>
            <a:ext cx="2909453" cy="203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4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pourquoi</a:t>
            </a:r>
            <a:endParaRPr lang="fr-FR" dirty="0"/>
          </a:p>
        </p:txBody>
      </p:sp>
      <p:pic>
        <p:nvPicPr>
          <p:cNvPr id="16" name="Image 15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D1595AD7-8376-443B-BD61-5601FBD25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9" t="18252" r="29472" b="63740"/>
          <a:stretch/>
        </p:blipFill>
        <p:spPr>
          <a:xfrm>
            <a:off x="1682821" y="1143788"/>
            <a:ext cx="2298977" cy="2304182"/>
          </a:xfrm>
          <a:prstGeom prst="ellipse">
            <a:avLst/>
          </a:prstGeom>
        </p:spPr>
      </p:pic>
      <p:pic>
        <p:nvPicPr>
          <p:cNvPr id="18" name="Image 17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E94155BB-A329-4ECB-9FCE-0316DA24F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5" t="54652" r="29522" b="27215"/>
          <a:stretch/>
        </p:blipFill>
        <p:spPr>
          <a:xfrm>
            <a:off x="7228336" y="1143788"/>
            <a:ext cx="2368276" cy="2304182"/>
          </a:xfrm>
          <a:prstGeom prst="ellipse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FB4EBF1-EB4E-4144-B47C-8C0B6E4CA2D2}"/>
              </a:ext>
            </a:extLst>
          </p:cNvPr>
          <p:cNvSpPr txBox="1"/>
          <p:nvPr/>
        </p:nvSpPr>
        <p:spPr>
          <a:xfrm>
            <a:off x="1334246" y="3776835"/>
            <a:ext cx="336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 modèle en cascade requiert un planning détaillé au tout début du </a:t>
            </a:r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projet.</a:t>
            </a:r>
            <a:endParaRPr lang="fr-MA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69A2ED-182C-4BE6-B7F8-3022AA6F333D}"/>
              </a:ext>
            </a:extLst>
          </p:cNvPr>
          <p:cNvSpPr txBox="1"/>
          <p:nvPr/>
        </p:nvSpPr>
        <p:spPr>
          <a:xfrm>
            <a:off x="1334246" y="4544456"/>
            <a:ext cx="3362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Toutes les étapes et les interactions sont tracées en amont. </a:t>
            </a:r>
          </a:p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 passage à une étape ne se fait qu’après avoir livré la précédente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38625AC-43AB-418B-A889-DC3A6435EDC2}"/>
              </a:ext>
            </a:extLst>
          </p:cNvPr>
          <p:cNvSpPr txBox="1"/>
          <p:nvPr/>
        </p:nvSpPr>
        <p:spPr>
          <a:xfrm>
            <a:off x="6729526" y="3780138"/>
            <a:ext cx="3365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L’approche Agile est rapide et flexible. Elle est basée sur les principes de la collaboration, l’adaptabilité et l’amélioration </a:t>
            </a:r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continue.</a:t>
            </a:r>
            <a:endParaRPr lang="fr-MA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7D7C55D-36DC-417A-B468-944CD00BCA1E}"/>
              </a:ext>
            </a:extLst>
          </p:cNvPr>
          <p:cNvSpPr txBox="1"/>
          <p:nvPr/>
        </p:nvSpPr>
        <p:spPr>
          <a:xfrm>
            <a:off x="6729526" y="4790854"/>
            <a:ext cx="3173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Les cycles de livraisons du projet sont rapides et </a:t>
            </a:r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itératifs.</a:t>
            </a:r>
          </a:p>
          <a:p>
            <a:r>
              <a:rPr lang="fr-MA" sz="16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Le produit peut évoluer durant le projet.</a:t>
            </a:r>
            <a:endParaRPr lang="fr-MA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F9A2D92-4D9E-4E75-9686-E023FA8F2606}"/>
              </a:ext>
            </a:extLst>
          </p:cNvPr>
          <p:cNvGrpSpPr/>
          <p:nvPr/>
        </p:nvGrpSpPr>
        <p:grpSpPr>
          <a:xfrm>
            <a:off x="5155449" y="3982481"/>
            <a:ext cx="1139894" cy="918751"/>
            <a:chOff x="4850272" y="4467375"/>
            <a:chExt cx="1062607" cy="918751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CD38E92D-45A4-432D-9910-C2840CA7F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272" y="4824151"/>
              <a:ext cx="561975" cy="561975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BF9EF226-9CBE-45AE-8477-5DB86CD6A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588" y="4467375"/>
              <a:ext cx="561975" cy="561975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D2D33D98-38CE-42EA-B297-9F9C6EC38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904" y="4822623"/>
              <a:ext cx="561975" cy="561975"/>
            </a:xfrm>
            <a:prstGeom prst="rect">
              <a:avLst/>
            </a:prstGeom>
          </p:spPr>
        </p:pic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9663B0B8-8A82-4AF8-A85E-76EFB8A2A2E8}"/>
              </a:ext>
            </a:extLst>
          </p:cNvPr>
          <p:cNvSpPr txBox="1"/>
          <p:nvPr/>
        </p:nvSpPr>
        <p:spPr>
          <a:xfrm>
            <a:off x="5130056" y="2074865"/>
            <a:ext cx="1254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MA" sz="3200" b="1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83177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object 5"/>
          <p:cNvSpPr txBox="1"/>
          <p:nvPr/>
        </p:nvSpPr>
        <p:spPr>
          <a:xfrm>
            <a:off x="1645920" y="1857418"/>
            <a:ext cx="7867991" cy="1544654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R="31750" algn="ctr">
              <a:lnSpc>
                <a:spcPct val="100000"/>
              </a:lnSpc>
              <a:spcBef>
                <a:spcPts val="1345"/>
              </a:spcBef>
            </a:pPr>
            <a:r>
              <a:rPr sz="1600" b="1" spc="-225" dirty="0">
                <a:solidFill>
                  <a:srgbClr val="585858"/>
                </a:solidFill>
                <a:latin typeface="Arial"/>
                <a:cs typeface="Arial"/>
              </a:rPr>
              <a:t>DÉFINITION</a:t>
            </a:r>
            <a:endParaRPr sz="16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110"/>
              </a:spcBef>
            </a:pP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Une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méthode </a:t>
            </a:r>
            <a:r>
              <a:rPr sz="1600" spc="-100" dirty="0">
                <a:solidFill>
                  <a:srgbClr val="585858"/>
                </a:solidFill>
                <a:latin typeface="Arial"/>
                <a:cs typeface="Arial"/>
              </a:rPr>
              <a:t>agile est une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approche </a:t>
            </a:r>
            <a:r>
              <a:rPr sz="1600" b="1" spc="-105" dirty="0">
                <a:solidFill>
                  <a:srgbClr val="FF0000"/>
                </a:solidFill>
                <a:latin typeface="Arial"/>
                <a:cs typeface="Arial"/>
              </a:rPr>
              <a:t>itérative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b="1" spc="-140" dirty="0">
                <a:solidFill>
                  <a:srgbClr val="FF0000"/>
                </a:solidFill>
                <a:latin typeface="Arial"/>
                <a:cs typeface="Arial"/>
              </a:rPr>
              <a:t>incrémentale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1600" spc="-105" dirty="0">
                <a:solidFill>
                  <a:srgbClr val="585858"/>
                </a:solidFill>
                <a:latin typeface="Arial"/>
                <a:cs typeface="Arial"/>
              </a:rPr>
              <a:t>réalisée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600" spc="-3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lang="fr-FR" sz="1600" spc="-32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90" dirty="0" err="1" smtClean="0">
                <a:solidFill>
                  <a:srgbClr val="585858"/>
                </a:solidFill>
                <a:latin typeface="Arial"/>
                <a:cs typeface="Arial"/>
              </a:rPr>
              <a:t>manière</a:t>
            </a:r>
            <a:r>
              <a:rPr sz="1600" spc="-90" dirty="0" smtClean="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très </a:t>
            </a:r>
            <a:r>
              <a:rPr sz="1600" b="1" spc="-145" dirty="0">
                <a:solidFill>
                  <a:srgbClr val="FF0000"/>
                </a:solidFill>
                <a:latin typeface="Arial"/>
                <a:cs typeface="Arial"/>
              </a:rPr>
              <a:t>collaborative </a:t>
            </a:r>
            <a:r>
              <a:rPr sz="1600" spc="-50" dirty="0">
                <a:solidFill>
                  <a:srgbClr val="585858"/>
                </a:solidFill>
                <a:latin typeface="Arial"/>
                <a:cs typeface="Arial"/>
              </a:rPr>
              <a:t>pour 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équipes </a:t>
            </a:r>
            <a:r>
              <a:rPr sz="1600" spc="-120" dirty="0">
                <a:solidFill>
                  <a:srgbClr val="585858"/>
                </a:solidFill>
                <a:latin typeface="Arial"/>
                <a:cs typeface="Arial"/>
              </a:rPr>
              <a:t>responsabilisées, </a:t>
            </a:r>
            <a:r>
              <a:rPr sz="1600" spc="-60" dirty="0">
                <a:solidFill>
                  <a:srgbClr val="585858"/>
                </a:solidFill>
                <a:latin typeface="Arial"/>
                <a:cs typeface="Arial"/>
              </a:rPr>
              <a:t>appliquant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600" spc="-85" dirty="0">
                <a:solidFill>
                  <a:srgbClr val="585858"/>
                </a:solidFill>
                <a:latin typeface="Arial"/>
                <a:cs typeface="Arial"/>
              </a:rPr>
              <a:t>cérémonial  </a:t>
            </a:r>
            <a:r>
              <a:rPr sz="1600" spc="-55" dirty="0">
                <a:solidFill>
                  <a:srgbClr val="585858"/>
                </a:solidFill>
                <a:latin typeface="Arial"/>
                <a:cs typeface="Arial"/>
              </a:rPr>
              <a:t>minimal </a:t>
            </a:r>
            <a:r>
              <a:rPr sz="1600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600" spc="-75" dirty="0">
                <a:solidFill>
                  <a:srgbClr val="585858"/>
                </a:solidFill>
                <a:latin typeface="Arial"/>
                <a:cs typeface="Arial"/>
              </a:rPr>
              <a:t>produisant, </a:t>
            </a:r>
            <a:r>
              <a:rPr sz="1600" spc="-155" dirty="0">
                <a:solidFill>
                  <a:srgbClr val="585858"/>
                </a:solidFill>
                <a:latin typeface="Arial"/>
                <a:cs typeface="Arial"/>
              </a:rPr>
              <a:t>dans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600" b="1" spc="-125" dirty="0">
                <a:solidFill>
                  <a:srgbClr val="FF0000"/>
                </a:solidFill>
                <a:latin typeface="Arial"/>
                <a:cs typeface="Arial"/>
              </a:rPr>
              <a:t>délai </a:t>
            </a:r>
            <a:r>
              <a:rPr sz="1600" b="1" spc="-135" dirty="0">
                <a:solidFill>
                  <a:srgbClr val="FF0000"/>
                </a:solidFill>
                <a:latin typeface="Arial"/>
                <a:cs typeface="Arial"/>
              </a:rPr>
              <a:t>contraint</a:t>
            </a:r>
            <a:r>
              <a:rPr sz="1600" spc="-135" dirty="0">
                <a:solidFill>
                  <a:srgbClr val="585858"/>
                </a:solidFill>
                <a:latin typeface="Arial"/>
                <a:cs typeface="Arial"/>
              </a:rPr>
              <a:t>, </a:t>
            </a:r>
            <a:r>
              <a:rPr sz="1600" spc="-80" dirty="0">
                <a:solidFill>
                  <a:srgbClr val="585858"/>
                </a:solidFill>
                <a:latin typeface="Arial"/>
                <a:cs typeface="Arial"/>
              </a:rPr>
              <a:t>un </a:t>
            </a:r>
            <a:r>
              <a:rPr sz="1600" spc="-70" dirty="0">
                <a:solidFill>
                  <a:srgbClr val="585858"/>
                </a:solidFill>
                <a:latin typeface="Arial"/>
                <a:cs typeface="Arial"/>
              </a:rPr>
              <a:t>logiciel </a:t>
            </a:r>
            <a:r>
              <a:rPr sz="1600" spc="-11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1600" b="1" spc="-185" dirty="0">
                <a:solidFill>
                  <a:srgbClr val="FF0000"/>
                </a:solidFill>
                <a:latin typeface="Arial"/>
                <a:cs typeface="Arial"/>
              </a:rPr>
              <a:t>grande </a:t>
            </a:r>
            <a:r>
              <a:rPr sz="1600" b="1" spc="-114" dirty="0">
                <a:solidFill>
                  <a:srgbClr val="FF0000"/>
                </a:solidFill>
                <a:latin typeface="Arial"/>
                <a:cs typeface="Arial"/>
              </a:rPr>
              <a:t>qualité 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répondant </a:t>
            </a:r>
            <a:r>
              <a:rPr sz="1600" spc="-140" dirty="0">
                <a:solidFill>
                  <a:srgbClr val="585858"/>
                </a:solidFill>
                <a:latin typeface="Arial"/>
                <a:cs typeface="Arial"/>
              </a:rPr>
              <a:t>aux </a:t>
            </a:r>
            <a:r>
              <a:rPr sz="1600" spc="-130" dirty="0">
                <a:solidFill>
                  <a:srgbClr val="585858"/>
                </a:solidFill>
                <a:latin typeface="Arial"/>
                <a:cs typeface="Arial"/>
              </a:rPr>
              <a:t>besoins changeants </a:t>
            </a:r>
            <a:r>
              <a:rPr sz="1600" spc="-165" dirty="0">
                <a:solidFill>
                  <a:srgbClr val="585858"/>
                </a:solidFill>
                <a:latin typeface="Arial"/>
                <a:cs typeface="Arial"/>
              </a:rPr>
              <a:t>des</a:t>
            </a:r>
            <a:r>
              <a:rPr sz="1600" spc="-1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585858"/>
                </a:solidFill>
                <a:latin typeface="Arial"/>
                <a:cs typeface="Arial"/>
              </a:rPr>
              <a:t>utilisateurs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1778924" y="3965170"/>
            <a:ext cx="6908800" cy="1931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368830" y="4339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198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9A0B-8C50-4048-A665-D286D4212708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Espace réservé du numéro de diapositive 1"/>
          <p:cNvSpPr txBox="1">
            <a:spLocks/>
          </p:cNvSpPr>
          <p:nvPr/>
        </p:nvSpPr>
        <p:spPr>
          <a:xfrm>
            <a:off x="11671041" y="6448425"/>
            <a:ext cx="520959" cy="409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1" kern="1200">
                <a:solidFill>
                  <a:srgbClr val="36526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B19A0B-8C50-4048-A665-D286D4212708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914398" y="1878455"/>
            <a:ext cx="975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Les </a:t>
            </a:r>
            <a:r>
              <a:rPr lang="fr-FR" b="1" dirty="0"/>
              <a:t>méthodes agiles</a:t>
            </a:r>
            <a:r>
              <a:rPr lang="fr-FR" dirty="0"/>
              <a:t> sont des groupes de pratiques de pilotage et de réalisation de projets. </a:t>
            </a:r>
          </a:p>
        </p:txBody>
      </p:sp>
      <p:sp>
        <p:nvSpPr>
          <p:cNvPr id="7" name="Flèche droite 6"/>
          <p:cNvSpPr/>
          <p:nvPr/>
        </p:nvSpPr>
        <p:spPr>
          <a:xfrm>
            <a:off x="897774" y="3940233"/>
            <a:ext cx="10241281" cy="565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lain" startAt="1991"/>
            </a:pPr>
            <a:r>
              <a:rPr lang="fr-FR" dirty="0" smtClean="0"/>
              <a:t>                                1995                            1999                                2001                       2005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398" y="3006891"/>
            <a:ext cx="1521231" cy="8229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Le développement rapide d’application (RAD)</a:t>
            </a:r>
            <a:endParaRPr lang="fr-FR" sz="1200" dirty="0"/>
          </a:p>
        </p:txBody>
      </p:sp>
      <p:sp>
        <p:nvSpPr>
          <p:cNvPr id="9" name="Rectangle 8"/>
          <p:cNvSpPr/>
          <p:nvPr/>
        </p:nvSpPr>
        <p:spPr>
          <a:xfrm>
            <a:off x="2783262" y="4554929"/>
            <a:ext cx="1645920" cy="8229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Dynamic</a:t>
            </a:r>
            <a:r>
              <a:rPr lang="fr-FR" sz="1200" dirty="0" smtClean="0"/>
              <a:t> </a:t>
            </a:r>
            <a:r>
              <a:rPr lang="fr-FR" sz="1200" dirty="0" err="1" smtClean="0"/>
              <a:t>systems</a:t>
            </a:r>
            <a:r>
              <a:rPr lang="fr-FR" sz="1200" dirty="0" smtClean="0"/>
              <a:t> </a:t>
            </a:r>
            <a:r>
              <a:rPr lang="fr-FR" sz="1200" dirty="0" err="1" smtClean="0"/>
              <a:t>development</a:t>
            </a:r>
            <a:r>
              <a:rPr lang="fr-FR" sz="1200" dirty="0" smtClean="0"/>
              <a:t> </a:t>
            </a:r>
            <a:r>
              <a:rPr lang="fr-FR" sz="1200" dirty="0" err="1" smtClean="0"/>
              <a:t>method</a:t>
            </a:r>
            <a:r>
              <a:rPr lang="fr-FR" sz="1200" dirty="0" smtClean="0"/>
              <a:t> (DSDM) </a:t>
            </a:r>
            <a:endParaRPr lang="fr-FR" sz="1200" dirty="0"/>
          </a:p>
        </p:txBody>
      </p:sp>
      <p:sp>
        <p:nvSpPr>
          <p:cNvPr id="10" name="Rectangle 9"/>
          <p:cNvSpPr/>
          <p:nvPr/>
        </p:nvSpPr>
        <p:spPr>
          <a:xfrm>
            <a:off x="3140939" y="2984265"/>
            <a:ext cx="1489287" cy="8229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présenté </a:t>
            </a:r>
            <a:r>
              <a:rPr lang="fr-FR" sz="1200" dirty="0"/>
              <a:t>par Ken </a:t>
            </a:r>
            <a:r>
              <a:rPr lang="fr-FR" sz="1200" dirty="0" err="1"/>
              <a:t>Schwaber</a:t>
            </a:r>
            <a:endParaRPr lang="fr-FR" sz="1200" dirty="0"/>
          </a:p>
        </p:txBody>
      </p:sp>
      <p:sp>
        <p:nvSpPr>
          <p:cNvPr id="11" name="Rectangle 10"/>
          <p:cNvSpPr/>
          <p:nvPr/>
        </p:nvSpPr>
        <p:spPr>
          <a:xfrm>
            <a:off x="7519092" y="4597298"/>
            <a:ext cx="1500217" cy="8229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publié </a:t>
            </a:r>
            <a:r>
              <a:rPr lang="fr-FR" sz="1200" dirty="0"/>
              <a:t>par Jeff Sutherland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60719" y="2984265"/>
            <a:ext cx="1356359" cy="8400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</a:t>
            </a:r>
            <a:r>
              <a:rPr lang="fr-FR" sz="1200" dirty="0" err="1" smtClean="0"/>
              <a:t>Extreme</a:t>
            </a:r>
            <a:r>
              <a:rPr lang="fr-FR" sz="1200" dirty="0" smtClean="0"/>
              <a:t> </a:t>
            </a:r>
            <a:r>
              <a:rPr lang="fr-FR" sz="1200" dirty="0" err="1" smtClean="0"/>
              <a:t>programming</a:t>
            </a:r>
            <a:r>
              <a:rPr lang="fr-FR" sz="1200" dirty="0" smtClean="0"/>
              <a:t> par Kent Beck</a:t>
            </a:r>
            <a:endParaRPr lang="fr-FR" sz="1200" dirty="0"/>
          </a:p>
        </p:txBody>
      </p:sp>
      <p:sp>
        <p:nvSpPr>
          <p:cNvPr id="13" name="Rectangle 12"/>
          <p:cNvSpPr/>
          <p:nvPr/>
        </p:nvSpPr>
        <p:spPr>
          <a:xfrm>
            <a:off x="914398" y="4571102"/>
            <a:ext cx="1363289" cy="82296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SCRUM conçu</a:t>
            </a:r>
            <a:endParaRPr lang="fr-FR" sz="1200" dirty="0"/>
          </a:p>
        </p:txBody>
      </p:sp>
      <p:sp>
        <p:nvSpPr>
          <p:cNvPr id="14" name="Rectangle 13"/>
          <p:cNvSpPr/>
          <p:nvPr/>
        </p:nvSpPr>
        <p:spPr>
          <a:xfrm>
            <a:off x="7888777" y="2975007"/>
            <a:ext cx="1429790" cy="8455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Manifeste Agile publié</a:t>
            </a:r>
            <a:endParaRPr lang="fr-FR" sz="1200" dirty="0"/>
          </a:p>
        </p:txBody>
      </p:sp>
      <p:sp>
        <p:nvSpPr>
          <p:cNvPr id="15" name="Rectangle 14"/>
          <p:cNvSpPr/>
          <p:nvPr/>
        </p:nvSpPr>
        <p:spPr>
          <a:xfrm>
            <a:off x="4865716" y="4554024"/>
            <a:ext cx="1356359" cy="8400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 </a:t>
            </a:r>
            <a:r>
              <a:rPr lang="fr-FR" sz="1200" dirty="0" err="1" smtClean="0"/>
              <a:t>Feature</a:t>
            </a:r>
            <a:r>
              <a:rPr lang="fr-FR" sz="1200" dirty="0" smtClean="0"/>
              <a:t> </a:t>
            </a:r>
            <a:r>
              <a:rPr lang="fr-FR" sz="1200" dirty="0" err="1" smtClean="0"/>
              <a:t>Driven</a:t>
            </a:r>
            <a:r>
              <a:rPr lang="fr-FR" sz="1200" dirty="0" smtClean="0"/>
              <a:t> </a:t>
            </a:r>
            <a:r>
              <a:rPr lang="fr-FR" sz="1200" dirty="0" err="1" smtClean="0"/>
              <a:t>Development</a:t>
            </a:r>
            <a:r>
              <a:rPr lang="fr-FR" sz="1200" dirty="0" smtClean="0"/>
              <a:t> (FDD)</a:t>
            </a:r>
            <a:endParaRPr lang="fr-FR" sz="1200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DBA2E3D5-BC69-4B95-AC0F-FC706CC3B871}"/>
              </a:ext>
            </a:extLst>
          </p:cNvPr>
          <p:cNvSpPr txBox="1">
            <a:spLocks/>
          </p:cNvSpPr>
          <p:nvPr/>
        </p:nvSpPr>
        <p:spPr>
          <a:xfrm>
            <a:off x="1521230" y="586324"/>
            <a:ext cx="85344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000" kern="1200" spc="3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9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tabLst>
                <a:tab pos="539750" algn="l"/>
              </a:tabLst>
              <a:defRPr lang="fr-FR" sz="18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›"/>
              <a:defRPr lang="fr-FR" sz="1050" kern="1200" dirty="0">
                <a:solidFill>
                  <a:srgbClr val="95A5A6"/>
                </a:solidFill>
                <a:latin typeface="Montserrat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dirty="0" smtClean="0"/>
              <a:t>L’agile c’est quoi?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ème Office">
  <a:themeElements>
    <a:clrScheme name="DIGITAL FACTORY">
      <a:dk1>
        <a:srgbClr val="36526E"/>
      </a:dk1>
      <a:lt1>
        <a:sysClr val="window" lastClr="FFFFFF"/>
      </a:lt1>
      <a:dk2>
        <a:srgbClr val="404040"/>
      </a:dk2>
      <a:lt2>
        <a:srgbClr val="FFFFFF"/>
      </a:lt2>
      <a:accent1>
        <a:srgbClr val="45688B"/>
      </a:accent1>
      <a:accent2>
        <a:srgbClr val="61D1CE"/>
      </a:accent2>
      <a:accent3>
        <a:srgbClr val="E16268"/>
      </a:accent3>
      <a:accent4>
        <a:srgbClr val="527BA4"/>
      </a:accent4>
      <a:accent5>
        <a:srgbClr val="80DAD8"/>
      </a:accent5>
      <a:accent6>
        <a:srgbClr val="E88489"/>
      </a:accent6>
      <a:hlink>
        <a:srgbClr val="2E75B5"/>
      </a:hlink>
      <a:folHlink>
        <a:srgbClr val="6F3B55"/>
      </a:folHlink>
    </a:clrScheme>
    <a:fontScheme name="DIGITAL FACTO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27716</TotalTime>
  <Words>1926</Words>
  <Application>Microsoft Office PowerPoint</Application>
  <PresentationFormat>Grand écran</PresentationFormat>
  <Paragraphs>338</Paragraphs>
  <Slides>36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50" baseType="lpstr">
      <vt:lpstr>Arial</vt:lpstr>
      <vt:lpstr>Calibri</vt:lpstr>
      <vt:lpstr>Calibri Light</vt:lpstr>
      <vt:lpstr>Gill Sans</vt:lpstr>
      <vt:lpstr>Helvetica Light</vt:lpstr>
      <vt:lpstr>Lucida Grande</vt:lpstr>
      <vt:lpstr>Montserrat Light</vt:lpstr>
      <vt:lpstr>Montserrat-Bold</vt:lpstr>
      <vt:lpstr>Source Sans Pro Light</vt:lpstr>
      <vt:lpstr>Times New Roman</vt:lpstr>
      <vt:lpstr>Trebuchet MS</vt:lpstr>
      <vt:lpstr>Wingdings</vt:lpstr>
      <vt:lpstr>1_Thème Office</vt:lpstr>
      <vt:lpstr>Chart</vt:lpstr>
      <vt:lpstr>L’Agile &amp; SCRUM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 STORY  MAPPING &amp; USER STORIES</vt:lpstr>
      <vt:lpstr>Présentation PowerPoint</vt:lpstr>
      <vt:lpstr>Présentation PowerPoint</vt:lpstr>
      <vt:lpstr>01 Rôles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L'APPROCHE MVP (MINIMUM VIABLE PRODUCT) / DONE IS BETTER THAN PERFECT</vt:lpstr>
      <vt:lpstr>Présentation PowerPoint</vt:lpstr>
      <vt:lpstr>Présentation PowerPoint</vt:lpstr>
    </vt:vector>
  </TitlesOfParts>
  <Company>SOCIETE GENERALE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Bouzraa Meriem</dc:creator>
  <cp:lastModifiedBy>Moubarik Farah</cp:lastModifiedBy>
  <cp:revision>73</cp:revision>
  <dcterms:created xsi:type="dcterms:W3CDTF">2018-04-09T13:42:27Z</dcterms:created>
  <dcterms:modified xsi:type="dcterms:W3CDTF">2018-11-12T10:41:12Z</dcterms:modified>
</cp:coreProperties>
</file>